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426" r:id="rId4"/>
    <p:sldId id="457" r:id="rId5"/>
    <p:sldId id="303" r:id="rId6"/>
    <p:sldId id="432" r:id="rId7"/>
    <p:sldId id="297" r:id="rId8"/>
    <p:sldId id="466" r:id="rId9"/>
    <p:sldId id="280" r:id="rId10"/>
    <p:sldId id="300" r:id="rId11"/>
    <p:sldId id="302" r:id="rId12"/>
    <p:sldId id="449" r:id="rId13"/>
    <p:sldId id="408" r:id="rId14"/>
    <p:sldId id="409" r:id="rId15"/>
    <p:sldId id="411" r:id="rId16"/>
    <p:sldId id="455" r:id="rId17"/>
    <p:sldId id="433" r:id="rId18"/>
    <p:sldId id="454" r:id="rId19"/>
    <p:sldId id="435" r:id="rId20"/>
    <p:sldId id="413" r:id="rId21"/>
    <p:sldId id="483" r:id="rId22"/>
    <p:sldId id="485" r:id="rId23"/>
    <p:sldId id="484" r:id="rId24"/>
    <p:sldId id="486" r:id="rId25"/>
    <p:sldId id="489" r:id="rId26"/>
    <p:sldId id="469" r:id="rId27"/>
    <p:sldId id="493" r:id="rId28"/>
    <p:sldId id="488" r:id="rId29"/>
    <p:sldId id="490" r:id="rId30"/>
    <p:sldId id="412" r:id="rId31"/>
    <p:sldId id="487" r:id="rId32"/>
    <p:sldId id="467" r:id="rId33"/>
    <p:sldId id="444" r:id="rId34"/>
    <p:sldId id="480" r:id="rId35"/>
    <p:sldId id="425" r:id="rId36"/>
    <p:sldId id="266" r:id="rId37"/>
  </p:sldIdLst>
  <p:sldSz cx="12192000" cy="6858000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Nunes Junior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768" y="28"/>
      </p:cViewPr>
      <p:guideLst/>
    </p:cSldViewPr>
  </p:slideViewPr>
  <p:outlineViewPr>
    <p:cViewPr>
      <p:scale>
        <a:sx n="33" d="100"/>
        <a:sy n="33" d="100"/>
      </p:scale>
      <p:origin x="0" y="-4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48A3F4-F990-495B-A136-6B5DBD8353F9}" type="datetimeFigureOut">
              <a:rPr lang="pt-BR"/>
              <a:pPr>
                <a:defRPr/>
              </a:pPr>
              <a:t>27/05/2023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48F2F1-B71B-4933-BD6C-C92BE69304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AE49-9438-461A-ABA6-CE3D9A70F743}" type="datetimeFigureOut">
              <a:rPr lang="pt-BR" smtClean="0"/>
              <a:t>27/05/2023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A7DE-E07B-4D7A-816B-BACF0E7F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3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244D-97B4-4601-B309-F3FDCBB45531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82F9-33EB-4E48-8B93-1870CE94C5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21DC-4BAC-4E2E-9C7D-D4B422D60729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FAAB4-5D02-46CF-8CC4-B4FA9FB0F2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5070-55DF-4F66-8A33-7AF25B35B989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4579-CF28-4B02-AE20-4154F86614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7837-94A9-4AA1-A3C1-7C107BE39C40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8282-1050-4CC0-936C-16090EC9B9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0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930A-DB72-4DA1-9B5E-416ECDCE2DDB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662F-50EF-4B86-B721-CBAD8F4E67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6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2A2E-D3EB-4693-91C6-09FCD55AA0A3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D78A-0518-446A-9C29-83AA152B10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7786-5068-4377-8429-551FAF7C4C9E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9C03-8952-487B-9093-8BDBD17AE1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2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A2A0-F778-4971-882D-4BEEE2EC767B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0DA5-6B3F-43DA-B119-59C9C4B776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549C-B624-4A6B-A723-B89A009048CB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1DE1-458E-4298-9AC5-5AE6EFD735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7B09C9B-4CC9-4A7F-8CF7-D4C68E14299A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4B9E4A-E69E-482A-BCBB-0288951146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8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8751-93FC-4E02-BDD8-1DBC218E167F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74E5-7113-43CF-9118-943AD8AA3C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1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DF0FDF2-FA15-48B7-9B80-0DF023868B8C}" type="datetimeFigureOut">
              <a:rPr lang="en-US"/>
              <a:pPr>
                <a:defRPr/>
              </a:pPr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A5AA01C-7DC8-417F-951F-72F022ACBA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1" r:id="rId2"/>
    <p:sldLayoutId id="2147483747" r:id="rId3"/>
    <p:sldLayoutId id="2147483742" r:id="rId4"/>
    <p:sldLayoutId id="2147483743" r:id="rId5"/>
    <p:sldLayoutId id="2147483744" r:id="rId6"/>
    <p:sldLayoutId id="2147483748" r:id="rId7"/>
    <p:sldLayoutId id="2147483749" r:id="rId8"/>
    <p:sldLayoutId id="2147483750" r:id="rId9"/>
    <p:sldLayoutId id="2147483745" r:id="rId10"/>
    <p:sldLayoutId id="214748375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stf.jus.br/jurisprudencia/sumariosumulas.asp?base=26&amp;sumula=194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dureira.leandro@gmail.co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androm@mauromenezes.adv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4700" y="160338"/>
            <a:ext cx="10191750" cy="1216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br>
              <a:rPr lang="pt-BR" sz="2800" b="1" dirty="0"/>
            </a:br>
            <a:endParaRPr lang="pt-BR" sz="27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000" y="4456113"/>
            <a:ext cx="11031538" cy="166211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Leandro Madureira silva </a:t>
            </a:r>
          </a:p>
          <a:p>
            <a:pPr algn="just" eaLnBrk="1" fontAlgn="auto" hangingPunct="1">
              <a:defRPr/>
            </a:pPr>
            <a:r>
              <a:rPr lang="pt-BR" dirty="0"/>
              <a:t>Advogado, ESPECIALISTA EM DIREITO PREVIDENCIÁRIO E DIREITO PÚBLICO, PROFESSOR E MESTRANDO. SÓCIO DO ESCRITÓRIO MAURO MENEZES &amp; ADVOGADOS – MEMBRO DA AJN</a:t>
            </a:r>
          </a:p>
          <a:p>
            <a:pPr algn="just" eaLnBrk="1" fontAlgn="auto" hangingPunct="1">
              <a:defRPr/>
            </a:pPr>
            <a:endParaRPr lang="pt-BR" dirty="0"/>
          </a:p>
        </p:txBody>
      </p: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7979229" y="6512996"/>
            <a:ext cx="421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dirty="0"/>
              <a:t>PELOTAS-RS, 27 de maio de 2023.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6021" y="1123950"/>
            <a:ext cx="1179995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Previdência dos(as) Servidores(as) Públicos(as)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412C83-1B6A-C0B9-CC5E-6509BA2DF3C1}"/>
              </a:ext>
            </a:extLst>
          </p:cNvPr>
          <p:cNvSpPr txBox="1">
            <a:spLocks/>
          </p:cNvSpPr>
          <p:nvPr/>
        </p:nvSpPr>
        <p:spPr>
          <a:xfrm>
            <a:off x="774700" y="160338"/>
            <a:ext cx="10259060" cy="846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ANDES SINDICATO NACIONAL</a:t>
            </a:r>
          </a:p>
          <a:p>
            <a:pPr algn="ctr"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1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ADUFPEL SEÇÃO SINDICAL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95300"/>
            <a:ext cx="12191999" cy="1241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Previdência Complementar dos Servidores Públicos</a:t>
            </a:r>
            <a:b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24070" y="1566863"/>
            <a:ext cx="11423373" cy="45942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A </a:t>
            </a:r>
            <a:r>
              <a:rPr lang="pt-BR" altLang="pt-BR" sz="2300" b="1" dirty="0"/>
              <a:t>contribuição dos servidores </a:t>
            </a:r>
            <a:r>
              <a:rPr lang="pt-BR" altLang="pt-BR" sz="2400" dirty="0"/>
              <a:t>é calculada sobre a </a:t>
            </a:r>
            <a:r>
              <a:rPr lang="pt-BR" altLang="pt-BR" sz="2400" b="1" dirty="0"/>
              <a:t>diferença</a:t>
            </a:r>
            <a:r>
              <a:rPr lang="pt-BR" altLang="pt-BR" sz="2400" dirty="0"/>
              <a:t> entre os </a:t>
            </a:r>
            <a:r>
              <a:rPr lang="pt-BR" altLang="pt-BR" sz="2400" b="1" dirty="0"/>
              <a:t>vencimentos/gratificações e o teto do INSS </a:t>
            </a:r>
            <a:r>
              <a:rPr lang="pt-BR" altLang="pt-BR" sz="2400" dirty="0"/>
              <a:t>(que em 2023 é </a:t>
            </a:r>
            <a:r>
              <a:rPr lang="pt-BR" sz="2400" dirty="0"/>
              <a:t>R$ 7.507,49</a:t>
            </a:r>
            <a:r>
              <a:rPr lang="pt-BR" altLang="pt-BR" sz="2400" dirty="0"/>
              <a:t>). </a:t>
            </a:r>
            <a:r>
              <a:rPr lang="pt-BR" altLang="pt-BR" sz="2400" dirty="0" err="1"/>
              <a:t>Ex</a:t>
            </a:r>
            <a:r>
              <a:rPr lang="pt-BR" altLang="pt-BR" sz="2400" dirty="0"/>
              <a:t>: Com uma Renda de R$ 10.000,00, o salário de participação será de R$ 2.492,51. É possível optar entre três alíquotas de contribuição: 7,5%, 8,0% ou 8,5%. Nesse exemplo, aplicando-se o percentual máximo, o valor mensal de contribuição será de R$ 211,86.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/>
              <a:t>- A </a:t>
            </a:r>
            <a:r>
              <a:rPr lang="pt-BR" altLang="pt-BR" sz="2400" b="1" dirty="0"/>
              <a:t>patrocinadora contribuirá com o mesmo percentual</a:t>
            </a:r>
            <a:r>
              <a:rPr lang="pt-BR" altLang="pt-BR" sz="2400" dirty="0"/>
              <a:t>, limitado a 8,5%.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/>
              <a:t>- </a:t>
            </a:r>
            <a:r>
              <a:rPr lang="pt-BR" altLang="pt-BR" sz="2300" b="1" dirty="0"/>
              <a:t>Renda vitalícia</a:t>
            </a:r>
            <a:r>
              <a:rPr lang="pt-BR" altLang="pt-BR" sz="2300" dirty="0"/>
              <a:t>: </a:t>
            </a:r>
            <a:r>
              <a:rPr lang="pt-BR" altLang="pt-BR" sz="2400" dirty="0"/>
              <a:t>O pagamento do benefício vitalício é garantido pelo Fundo Coletivo de Benefícios Extraordinários (FCBE). Este Fundo recebe contribuições de todos os participantes e corresponde a 21,53% das contribuições mensais dos participantes ativos normais e patrocinadores (poderá sofrer alterações).</a:t>
            </a: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63" y="495300"/>
            <a:ext cx="10058400" cy="1241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1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Previdência Complementar dos Servidores Públicos</a:t>
            </a:r>
            <a:br>
              <a:rPr lang="pt-BR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6962" y="1392692"/>
            <a:ext cx="10678477" cy="497000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Chamarizes: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contribuição paritária do ente federativo, limitada a 8,5%*;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possibilidade de abatimento das contribuições no Imposto de Renda;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mobilidade previdenciária para quem quiser alterar o contexto laboral;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Desvantagens: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b="1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benefício variará de acordo com as reservas;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possibilidade de redução da alíquota de contribuição do ente federativo;*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jurisprudência em previdência complementar (Código de Defesa do Consumidor; contrato vigente na data da aposentadoria; má-gestão dos recursos);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=&gt; valor das contribuições é pequeno para formação de reservas.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</p:txBody>
      </p:sp>
    </p:spTree>
    <p:extLst>
      <p:ext uri="{BB962C8B-B14F-4D97-AF65-F5344CB8AC3E}">
        <p14:creationId xmlns:p14="http://schemas.microsoft.com/office/powerpoint/2010/main" val="202469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87" name="Rectangle 2458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br>
              <a:rPr lang="pt-BR" sz="1400" b="1" u="sng" dirty="0">
                <a:solidFill>
                  <a:srgbClr val="574C3D"/>
                </a:solidFill>
              </a:rPr>
            </a:br>
            <a:r>
              <a:rPr lang="pt-BR" sz="3600" b="1" dirty="0">
                <a:solidFill>
                  <a:srgbClr val="574C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600" b="1" u="sng" dirty="0">
                <a:solidFill>
                  <a:srgbClr val="574C3D"/>
                </a:solidFill>
              </a:rPr>
            </a:br>
            <a:endParaRPr lang="pt-BR" sz="3600" dirty="0">
              <a:solidFill>
                <a:srgbClr val="574C3D"/>
              </a:solidFill>
            </a:endParaRPr>
          </a:p>
        </p:txBody>
      </p:sp>
      <p:pic>
        <p:nvPicPr>
          <p:cNvPr id="24581" name="Picture 24580" descr="Visão traseira de filas de pessoas assistindo a um filme em um teatro">
            <a:extLst>
              <a:ext uri="{FF2B5EF4-FFF2-40B4-BE49-F238E27FC236}">
                <a16:creationId xmlns:a16="http://schemas.microsoft.com/office/drawing/2014/main" id="{058B5AE4-D26F-1829-DAC0-5243B0CA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6" r="29943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589" name="Straight Connector 2458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539341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000" b="1" dirty="0"/>
              <a:t>PARA OS SERVIDORES PÚBLICOS, QUANTO ÀS APOSENTADORIAS VOLUNTÁRIAS, TEMOS: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30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000" b="1" dirty="0"/>
              <a:t>- 2 (DUAS) REGRAS DE TRANSIÇÃO PARA A APOSENTADORIA, APLICÁVEL A TODOS QUE INGRESSARAM EM CARGO PÚBLICO EFETIVO ATÉ A DATA DE 13.11.2019;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30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000" b="1" dirty="0"/>
              <a:t>- 1 (UMA) REGRA TRANSITÓRIA, QUE VIGERÁ ATÉ QUE LEI COMPLEMENTAR FUTURA REGULAMENTE A NOVA PREVIDÊNCIA;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30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3000" b="1" dirty="0"/>
              <a:t>-E A LEI COMPLEMENTAR FUTURA, PENDENTE DE ELABORAÇÃO.</a:t>
            </a:r>
            <a:endParaRPr lang="pt-BR" altLang="pt-BR" sz="30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</p:txBody>
      </p:sp>
    </p:spTree>
    <p:extLst>
      <p:ext uri="{BB962C8B-B14F-4D97-AF65-F5344CB8AC3E}">
        <p14:creationId xmlns:p14="http://schemas.microsoft.com/office/powerpoint/2010/main" val="11698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4580" descr="Duas pessoas segurando as mãos uma da outra">
            <a:extLst>
              <a:ext uri="{FF2B5EF4-FFF2-40B4-BE49-F238E27FC236}">
                <a16:creationId xmlns:a16="http://schemas.microsoft.com/office/drawing/2014/main" id="{B71B508B-1D7D-EC9F-082D-E17275837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7865" b="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4594" name="Straight Connector 24593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3100" b="1" u="sng" dirty="0"/>
            </a:b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100" b="1" u="sng" dirty="0"/>
            </a:br>
            <a:endParaRPr lang="pt-BR" sz="3100" dirty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REGRAS DE TRANSIÇÃO DO RPPS: APOSENTADORIA VOLUNTÁRIA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>
                <a:solidFill>
                  <a:srgbClr val="FF0000"/>
                </a:solidFill>
              </a:rPr>
              <a:t>Regra do Art. 4º</a:t>
            </a:r>
            <a:r>
              <a:rPr lang="pt-BR" altLang="pt-BR" sz="1700" b="1" dirty="0"/>
              <a:t> - Aplicável a todos os servidores públicos federais que tenham ingressado no serviço público até a data de promulgação da EC 103/2019.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dirty="0"/>
              <a:t>A </a:t>
            </a:r>
            <a:r>
              <a:rPr lang="pt-BR" altLang="pt-BR" sz="1700" b="1" dirty="0"/>
              <a:t>aposentadoria voluntária</a:t>
            </a:r>
            <a:r>
              <a:rPr lang="pt-BR" altLang="pt-BR" sz="1700" dirty="0"/>
              <a:t> será concedida quanto o servidor completar: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30 (m) /35 (h) anos de contribuição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57 (m) / 62 (h) anos de idade – em 2023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20 anos de serviço público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5 anos no cargo em que se der a aposentadoria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Somatório 90 (m) /100 (h) – progressivo (2023)*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dirty="0"/>
              <a:t>Valor do benefício: média aritmética simples de todas as contribuições, multiplicada pelo percentual de </a:t>
            </a:r>
            <a:r>
              <a:rPr lang="pt-BR" altLang="pt-BR" sz="1700" b="1" dirty="0"/>
              <a:t>60% + 2% para cada ano além de 20</a:t>
            </a:r>
            <a:r>
              <a:rPr lang="pt-BR" altLang="pt-BR" sz="1700" dirty="0"/>
              <a:t>.**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</p:txBody>
      </p:sp>
      <p:sp>
        <p:nvSpPr>
          <p:cNvPr id="24596" name="Rectangle 24595">
            <a:extLst>
              <a:ext uri="{FF2B5EF4-FFF2-40B4-BE49-F238E27FC236}">
                <a16:creationId xmlns:a16="http://schemas.microsoft.com/office/drawing/2014/main" id="{8BAD894E-0868-44E3-A66D-61256D6C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947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8" name="Rectangle 24597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5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580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4" name="Rectangle 2459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96" name="Rectangle 2459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br>
              <a:rPr lang="pt-BR" sz="1400" b="1" u="sng" dirty="0">
                <a:solidFill>
                  <a:srgbClr val="585046"/>
                </a:solidFill>
              </a:rPr>
            </a:br>
            <a:r>
              <a:rPr lang="pt-BR" sz="2200" b="1" dirty="0">
                <a:solidFill>
                  <a:srgbClr val="585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2200" b="1" u="sng" dirty="0">
                <a:solidFill>
                  <a:srgbClr val="585046"/>
                </a:solidFill>
              </a:rPr>
            </a:br>
            <a:endParaRPr lang="pt-BR" sz="2200" dirty="0">
              <a:solidFill>
                <a:srgbClr val="585046"/>
              </a:solidFill>
            </a:endParaRPr>
          </a:p>
        </p:txBody>
      </p:sp>
      <p:pic>
        <p:nvPicPr>
          <p:cNvPr id="24590" name="Picture 24589" descr="Uma imagem de radiação eletromagnética">
            <a:extLst>
              <a:ext uri="{FF2B5EF4-FFF2-40B4-BE49-F238E27FC236}">
                <a16:creationId xmlns:a16="http://schemas.microsoft.com/office/drawing/2014/main" id="{7DEAA158-2BC0-171D-CC1F-59D874479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1" r="26749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598" name="Straight Connector 2459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81600" y="2198913"/>
            <a:ext cx="6868885" cy="451755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* o somatório 90/100 será elevado de 1 ponto a cada ano, até atingir o limite de 100/105, quando poderá ser majorado de acordo com o aumento da expectativa de sobrevida.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Para saber a idade e somatório exigível, é preciso avaliar quanto tempo de contribuição falta para o servidor atingir o mínimo e daí calcular a sua idade e o seu somatório nessa data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dirty="0"/>
              <a:t>O valor do benefício será de 60% + 2% para cada ano além do mínimo de 20 anos: logo, para atingir a aplicação do percentual de 100% sobre toda a sua média, o servidor precisa ter 40 anos de contribuição.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dirty="0"/>
              <a:t>Quem se aposentar com o mínimo de anos de contribuição, terá a média de 80% (mulher, 30 anos), e de 90% (homem, 35 anos):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dirty="0"/>
              <a:t>=&gt; 60% (referente a 20 anos) + 2% x 10 anos (30-20:10): 80%;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800" b="1" dirty="0"/>
              <a:t>=&gt; 60% (referente a 20 anos) + 2% x 15 anos (35-20:15): 90%.  </a:t>
            </a: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300" dirty="0"/>
          </a:p>
        </p:txBody>
      </p:sp>
    </p:spTree>
    <p:extLst>
      <p:ext uri="{BB962C8B-B14F-4D97-AF65-F5344CB8AC3E}">
        <p14:creationId xmlns:p14="http://schemas.microsoft.com/office/powerpoint/2010/main" val="50019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3" name="Rectangle 24592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5" name="Rectangle 24594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4400" b="1" u="sng"/>
            </a:br>
            <a:endParaRPr lang="pt-BR" sz="4400"/>
          </a:p>
        </p:txBody>
      </p:sp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735286" y="239486"/>
            <a:ext cx="7135149" cy="7848599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Os servidores que tenham ingressado em cargo público de provimento efetivo até a data de 31.12.2003, poderão se aposentar com paridade e integralidade*** de proventos, desde que cumpram com os seguintes requisitos: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30 (m) /35 (h) anos de contribuição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62 (m) / 65 (h) anos de idade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20 anos de serviço público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5 anos no cargo em que se der a aposentadoria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Somatório 90 (m) /100 (h) – progressivo (2023)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Os servidores ingressantes nas demais datas (de 01.01.2004 a 04.02.2013; e de 04.02.2013 em diante) se submetem a regra de 60% + 2%, enquanto que o teto do INSS se aplica somente para aqueles que ingressaram a partir de 04.02.2013 ou que tenham migrado para o RPC/FUNPRESP.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</p:txBody>
      </p:sp>
    </p:spTree>
    <p:extLst>
      <p:ext uri="{BB962C8B-B14F-4D97-AF65-F5344CB8AC3E}">
        <p14:creationId xmlns:p14="http://schemas.microsoft.com/office/powerpoint/2010/main" val="165872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4" name="Rectangle 2459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96" name="Rectangle 2459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400" b="1" u="sng" dirty="0">
                <a:solidFill>
                  <a:srgbClr val="9612BA"/>
                </a:solidFill>
              </a:rPr>
            </a:br>
            <a:br>
              <a:rPr lang="pt-BR" sz="1400" b="1" u="sng" dirty="0">
                <a:solidFill>
                  <a:srgbClr val="9612BA"/>
                </a:solidFill>
              </a:rPr>
            </a:br>
            <a:br>
              <a:rPr lang="pt-BR" sz="1400" b="1" u="sng" dirty="0">
                <a:solidFill>
                  <a:srgbClr val="9612BA"/>
                </a:solidFill>
              </a:rPr>
            </a:br>
            <a:br>
              <a:rPr lang="pt-BR" sz="1400" b="1" u="sng" dirty="0">
                <a:solidFill>
                  <a:srgbClr val="9612BA"/>
                </a:solidFill>
              </a:rPr>
            </a:br>
            <a:br>
              <a:rPr lang="pt-BR" sz="1400" b="1" u="sng" dirty="0">
                <a:solidFill>
                  <a:srgbClr val="9612BA"/>
                </a:solidFill>
              </a:rPr>
            </a:b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1400" b="1" u="sng" dirty="0">
                <a:solidFill>
                  <a:srgbClr val="9612BA"/>
                </a:solidFill>
              </a:rPr>
            </a:br>
            <a:endParaRPr lang="pt-BR" sz="1400" dirty="0">
              <a:solidFill>
                <a:srgbClr val="9612BA"/>
              </a:solidFill>
            </a:endParaRPr>
          </a:p>
        </p:txBody>
      </p:sp>
      <p:pic>
        <p:nvPicPr>
          <p:cNvPr id="24590" name="Picture 24589">
            <a:extLst>
              <a:ext uri="{FF2B5EF4-FFF2-40B4-BE49-F238E27FC236}">
                <a16:creationId xmlns:a16="http://schemas.microsoft.com/office/drawing/2014/main" id="{6DC87A3B-5154-9DF4-FC09-B45F8B97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2" r="37788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598" name="Straight Connector 2459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81600" y="2198913"/>
            <a:ext cx="6868885" cy="465908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*** O texto aprovado promove a RELATIVIZAÇÃO da integralidade: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- Remuneração corresponde ao valor constituído pelo subsídio, pelo vencimento e pelas vantagens pecuniárias permanentes do cargo, estabelecidos em lei, acrescidos dos adicionais de caráter individual e das vantagens pessoais permanentes, OBSERVADOS OS SEGUINTES CRITÉRIOS: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- cargo sujeito a variação de carga horária: o valor das rubricas que refletem essa variação integrará o cálculo da aposentadoria pela média aritmética dessa carga, proporcional aos anos de recebimento e de contribuição;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- vantagens pecuniárias permanentes, variáveis por estarem vinculadas a indicadores de desempenho, produtividade ou situação similar, também serão calculadas pela consideração do tempo de recebimento com a respectiva contribuição, proporcional ao tempo.</a:t>
            </a: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300643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02" name="Rectangle 2459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3100" b="1" u="sng" dirty="0"/>
            </a:b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100" b="1" u="sng" dirty="0"/>
            </a:br>
            <a:endParaRPr lang="pt-BR" sz="3100" dirty="0"/>
          </a:p>
        </p:txBody>
      </p:sp>
      <p:cxnSp>
        <p:nvCxnSpPr>
          <p:cNvPr id="24603" name="Straight Connector 2459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REGRAS DE TRANSIÇÃO DO RPPS: APOSENTADORIA VOLUNTÁRIA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u="sng" dirty="0">
                <a:solidFill>
                  <a:srgbClr val="FF0000"/>
                </a:solidFill>
              </a:rPr>
              <a:t>Regra do Art. 20 </a:t>
            </a:r>
            <a:r>
              <a:rPr lang="pt-BR" altLang="pt-BR" sz="1700" b="1" dirty="0"/>
              <a:t>- Aplicável a todos os servidores públicos federais que tenham ingressado no serviço público até a data de promulgação da EC 103/2019.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dirty="0"/>
              <a:t>A </a:t>
            </a:r>
            <a:r>
              <a:rPr lang="pt-BR" altLang="pt-BR" sz="1700" b="1" dirty="0"/>
              <a:t>aposentadoria voluntária</a:t>
            </a:r>
            <a:r>
              <a:rPr lang="pt-BR" altLang="pt-BR" sz="1700" dirty="0"/>
              <a:t> será concedida quanto o servidor completar: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30 (m) /35 (h) anos de contribuição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57 (m) / 60 (h) anos de idade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20 anos de serviço público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5 anos no cargo em que se der a aposentadoria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700" b="1" dirty="0"/>
              <a:t>Pedágio igual a 100% do tempo que falta para atingir o mínimo de anos de contribuição na data de entrada em vigor da PEC. </a:t>
            </a: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700" dirty="0"/>
          </a:p>
        </p:txBody>
      </p:sp>
      <p:pic>
        <p:nvPicPr>
          <p:cNvPr id="24604" name="Graphic 24591" descr="Scales of Justice">
            <a:extLst>
              <a:ext uri="{FF2B5EF4-FFF2-40B4-BE49-F238E27FC236}">
                <a16:creationId xmlns:a16="http://schemas.microsoft.com/office/drawing/2014/main" id="{FE7386DD-107C-F2E4-FD1A-039E0F954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4605" name="Rectangle 24598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1" name="Rectangle 24600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630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87" name="Rectangle 2458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br>
              <a:rPr lang="pt-BR" sz="3200" b="1" u="sng" dirty="0">
                <a:solidFill>
                  <a:srgbClr val="2A5F50"/>
                </a:solidFill>
              </a:rPr>
            </a:br>
            <a:r>
              <a:rPr lang="pt-BR" sz="3200" b="1" dirty="0">
                <a:solidFill>
                  <a:srgbClr val="2A5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200" b="1" u="sng" dirty="0">
                <a:solidFill>
                  <a:srgbClr val="2A5F50"/>
                </a:solidFill>
              </a:rPr>
            </a:br>
            <a:endParaRPr lang="pt-BR" sz="3200" dirty="0">
              <a:solidFill>
                <a:srgbClr val="2A5F50"/>
              </a:solidFill>
            </a:endParaRPr>
          </a:p>
        </p:txBody>
      </p:sp>
      <p:pic>
        <p:nvPicPr>
          <p:cNvPr id="24581" name="Picture 24580" descr="Empilhadeira levantando um contêiner no jardim">
            <a:extLst>
              <a:ext uri="{FF2B5EF4-FFF2-40B4-BE49-F238E27FC236}">
                <a16:creationId xmlns:a16="http://schemas.microsoft.com/office/drawing/2014/main" id="{C4CC566D-C322-337D-C5AA-0A9D9249A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2" r="36537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589" name="Straight Connector 2458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*O valor do benefício para quem ingressou em cargo público efetivo até 31.12.2003 será igual à totalidade da remuneração (integralidade), com reajuste de paridade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**Para o servidor que ingressou em cargo público efetivo após 31.12.2003, o valor do benefício será definido em lei. Até a edição da lei, corresponderá à 100% da média aritmética, NÃO SE APLICANDO A ALÍQUOTA DE 60% + 2% (art. 26, § 4º, EC 103/2019.)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306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3" name="Rectangle 24592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5" name="Rectangle 24594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2800" b="1" u="sng" dirty="0"/>
            </a:br>
            <a:endParaRPr lang="pt-BR" sz="2800" dirty="0"/>
          </a:p>
        </p:txBody>
      </p:sp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34882" y="963507"/>
            <a:ext cx="6643458" cy="4938851"/>
          </a:xfrm>
        </p:spPr>
        <p:txBody>
          <a:bodyPr anchor="ctr">
            <a:normAutofit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Os servidores que tenham ingressado em cargo público de provimento efetivo até a data de 31.12.2003, poderão se aposentar com paridade e integralidade de proventos (observados os critérios de relativização).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Os servidores ingressantes nas demais datas (de 01.01.2004 a 04.02.2013; e de 04.02.2013 em diante) PODERÃO SE APOSENTAR COM 100% DA MÉDIA ARITMÉTICA, não se submetendo à regra de 60% + 2%.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O teto do INSS se aplica somente para aqueles que ingressaram a partir de 04.02.2013 ou que tenham migrado para o RPC/FUNPRESP e, nesse caso, se submetem também ao cálculo da alíquota de 60% + 2%.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242763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1" name="Rectangle 11280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3" name="Rectangle 11282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64" y="963997"/>
            <a:ext cx="4196576" cy="4938361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Tópicos que serão abordados:</a:t>
            </a:r>
            <a:endParaRPr lang="pt-BR" sz="4400" dirty="0"/>
          </a:p>
        </p:txBody>
      </p:sp>
      <p:cxnSp>
        <p:nvCxnSpPr>
          <p:cNvPr id="11285" name="Straight Connector 11284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2" name="Espaço Reservado para Conteúdo 2"/>
          <p:cNvSpPr>
            <a:spLocks noGrp="1"/>
          </p:cNvSpPr>
          <p:nvPr>
            <p:ph idx="1"/>
          </p:nvPr>
        </p:nvSpPr>
        <p:spPr>
          <a:xfrm>
            <a:off x="4782359" y="546947"/>
            <a:ext cx="6955969" cy="5252236"/>
          </a:xfrm>
        </p:spPr>
        <p:txBody>
          <a:bodyPr anchor="ctr">
            <a:noAutofit/>
          </a:bodyPr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altLang="pt-BR" sz="2800" b="1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sz="2800" b="1" dirty="0"/>
              <a:t>Reformas Previdenciárias de 1998, 2003 e 2005;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sz="2800" b="1" dirty="0"/>
              <a:t>Previdência Complementar dos servidores públicos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sz="2800" b="1" dirty="0"/>
              <a:t>Reforma da Previdência de 2019.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4" name="Rectangle 2459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96" name="Rectangle 2459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1400" b="1" u="sng" dirty="0">
                <a:solidFill>
                  <a:srgbClr val="504E3C"/>
                </a:solidFill>
              </a:rPr>
            </a:br>
            <a:br>
              <a:rPr lang="pt-BR" sz="3100" b="1" u="sng" dirty="0">
                <a:solidFill>
                  <a:srgbClr val="504E3C"/>
                </a:solidFill>
              </a:rPr>
            </a:br>
            <a:br>
              <a:rPr lang="pt-BR" sz="3100" b="1" u="sng" dirty="0">
                <a:solidFill>
                  <a:srgbClr val="504E3C"/>
                </a:solidFill>
              </a:rPr>
            </a:br>
            <a:r>
              <a:rPr lang="pt-BR" sz="3100" b="1" dirty="0">
                <a:solidFill>
                  <a:srgbClr val="504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1400" b="1" u="sng" dirty="0">
                <a:solidFill>
                  <a:srgbClr val="504E3C"/>
                </a:solidFill>
              </a:rPr>
            </a:br>
            <a:endParaRPr lang="pt-BR" sz="1400" dirty="0">
              <a:solidFill>
                <a:srgbClr val="504E3C"/>
              </a:solidFill>
            </a:endParaRPr>
          </a:p>
        </p:txBody>
      </p:sp>
      <p:pic>
        <p:nvPicPr>
          <p:cNvPr id="24590" name="Picture 24589" descr="Ponto de exclamação em uma tela de fundo amarela">
            <a:extLst>
              <a:ext uri="{FF2B5EF4-FFF2-40B4-BE49-F238E27FC236}">
                <a16:creationId xmlns:a16="http://schemas.microsoft.com/office/drawing/2014/main" id="{9D582B81-1AF1-F9F7-DA42-4F0B47EC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4" r="18135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4598" name="Straight Connector 2459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13539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/>
              <a:t>REGRAS TRANSITÓRIAS: vigentes até que lei complementar futura regulamente o assunto: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>
                <a:solidFill>
                  <a:srgbClr val="FF0000"/>
                </a:solidFill>
              </a:rPr>
              <a:t>Regra do art. 10 </a:t>
            </a:r>
            <a:r>
              <a:rPr lang="pt-BR" altLang="pt-BR" sz="1600" b="1" dirty="0"/>
              <a:t>- Aposentadoria por Idade: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/>
              <a:t>65 (h) e 60 (m)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/>
              <a:t>25 anos de contribuição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/>
              <a:t>10 anos de serviço público e 5 anos no cargo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600" b="1" dirty="0"/>
              <a:t>Será aplicada a regra de cálculo em que o</a:t>
            </a:r>
            <a:r>
              <a:rPr lang="pt-BR" altLang="pt-BR" sz="1600" dirty="0"/>
              <a:t> </a:t>
            </a:r>
            <a:r>
              <a:rPr lang="pt-BR" altLang="pt-BR" sz="1600" b="1" dirty="0"/>
              <a:t>valor do benefício será a média aritmética de todas as contribuições e também será aplicada a alíquota de 60% (+ 2% para cada ano além do mínimo de 20 anos). Ou seja, com 25 anos de contribuição, a alíquota é de 70%.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417144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5" name="Rectangle 2459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3100" b="1" u="sng" dirty="0"/>
            </a:b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1200" b="1" u="sng" dirty="0"/>
            </a:br>
            <a:endParaRPr lang="pt-BR" sz="1200" dirty="0"/>
          </a:p>
        </p:txBody>
      </p:sp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3"/>
            <a:ext cx="6454987" cy="455506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ESPECIAIS DE TRANSIÇÃO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>
                <a:solidFill>
                  <a:srgbClr val="FF0000"/>
                </a:solidFill>
              </a:rPr>
              <a:t>Magistério</a:t>
            </a:r>
            <a:r>
              <a:rPr lang="pt-BR" altLang="pt-BR" sz="1900" b="1" dirty="0"/>
              <a:t> (</a:t>
            </a:r>
            <a:r>
              <a:rPr lang="pt-BR" sz="1900" b="1" i="0" dirty="0">
                <a:effectLst/>
              </a:rPr>
              <a:t>magistério na educação infantil e no ensino fundamental e médio) </a:t>
            </a:r>
            <a:r>
              <a:rPr lang="pt-BR" altLang="pt-BR" sz="1900" b="1" dirty="0"/>
              <a:t>– menos cinco anos nos critérios de idade e tempo de contribuição em todas as regras de transição: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>
                <a:solidFill>
                  <a:srgbClr val="FF0000"/>
                </a:solidFill>
              </a:rPr>
              <a:t>Art. 4º: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25/30 de tempo de contribuição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52/57, em 2023, de idade (</a:t>
            </a:r>
            <a:r>
              <a:rPr lang="pt-BR" altLang="pt-BR" sz="1900" b="1" dirty="0">
                <a:solidFill>
                  <a:srgbClr val="FF0000"/>
                </a:solidFill>
              </a:rPr>
              <a:t>sem paridade e integralidade</a:t>
            </a:r>
            <a:r>
              <a:rPr lang="pt-BR" altLang="pt-BR" sz="1900" b="1" dirty="0"/>
              <a:t>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20 anos de serviço público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5 anos no cargo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O somatório, em 2023, é de 85/95 e o limite máximo é de 92/100.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Cálculo: média das 100% e alíquota 60% + 2%.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</p:txBody>
      </p:sp>
      <p:pic>
        <p:nvPicPr>
          <p:cNvPr id="24592" name="Graphic 24591" descr="Teatro">
            <a:extLst>
              <a:ext uri="{FF2B5EF4-FFF2-40B4-BE49-F238E27FC236}">
                <a16:creationId xmlns:a16="http://schemas.microsoft.com/office/drawing/2014/main" id="{85FBC8DC-B509-CD4F-2335-B4CB42190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1" name="Rectangle 24600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92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5" name="Rectangle 2459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3100" b="1" u="sng" dirty="0"/>
            </a:b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1200" b="1" u="sng" dirty="0"/>
            </a:br>
            <a:endParaRPr lang="pt-BR" sz="1200" dirty="0"/>
          </a:p>
        </p:txBody>
      </p:sp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3"/>
            <a:ext cx="6454987" cy="4555065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ESPECIAIS DE TRANSIÇÃO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>
                <a:solidFill>
                  <a:srgbClr val="FF0000"/>
                </a:solidFill>
              </a:rPr>
              <a:t>Magistério</a:t>
            </a:r>
            <a:r>
              <a:rPr lang="pt-BR" altLang="pt-BR" sz="1900" b="1" dirty="0"/>
              <a:t> (</a:t>
            </a:r>
            <a:r>
              <a:rPr lang="pt-BR" sz="1900" b="1" i="0" dirty="0">
                <a:effectLst/>
              </a:rPr>
              <a:t>magistério na educação infantil e no ensino fundamental e médio) </a:t>
            </a:r>
            <a:r>
              <a:rPr lang="pt-BR" altLang="pt-BR" sz="1900" b="1" dirty="0"/>
              <a:t>– menos cinco anos nos critérios de idade e tempo de contribuição em todas as regras de transição: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>
                <a:solidFill>
                  <a:srgbClr val="FF0000"/>
                </a:solidFill>
              </a:rPr>
              <a:t>Art. 4º: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25/30 de tempo de contribuição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57/60, em 2023, de idade (</a:t>
            </a:r>
            <a:r>
              <a:rPr lang="pt-BR" altLang="pt-BR" sz="1900" b="1" dirty="0">
                <a:solidFill>
                  <a:srgbClr val="FF0000"/>
                </a:solidFill>
              </a:rPr>
              <a:t>com paridade e integralidade</a:t>
            </a:r>
            <a:r>
              <a:rPr lang="pt-BR" altLang="pt-BR" sz="1900" b="1" dirty="0"/>
              <a:t>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20 anos de serviço público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5 anos no cargo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O somatório, em 2023, é de 85/95 e o limite máximo é de 92/100.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900" b="1" dirty="0"/>
              <a:t>Cálculo: paridade e integralidade – necessário o ingresso até 31.12.2003.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</p:txBody>
      </p:sp>
      <p:pic>
        <p:nvPicPr>
          <p:cNvPr id="24592" name="Graphic 24591" descr="Teatro">
            <a:extLst>
              <a:ext uri="{FF2B5EF4-FFF2-40B4-BE49-F238E27FC236}">
                <a16:creationId xmlns:a16="http://schemas.microsoft.com/office/drawing/2014/main" id="{85FBC8DC-B509-CD4F-2335-B4CB42190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1" name="Rectangle 24600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168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5" name="Rectangle 2459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1200" b="1" u="sng" dirty="0"/>
            </a:br>
            <a:endParaRPr lang="pt-BR" sz="1200" dirty="0"/>
          </a:p>
        </p:txBody>
      </p:sp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ESPECIAIS DE TRANSIÇÃO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solidFill>
                  <a:srgbClr val="FF0000"/>
                </a:solidFill>
              </a:rPr>
              <a:t>Magistério</a:t>
            </a:r>
            <a:r>
              <a:rPr lang="pt-BR" altLang="pt-BR" b="1" dirty="0"/>
              <a:t> (</a:t>
            </a:r>
            <a:r>
              <a:rPr lang="pt-BR" b="1" i="0" dirty="0">
                <a:effectLst/>
              </a:rPr>
              <a:t>magistério na educação infantil e no ensino fundamental e médio):</a:t>
            </a:r>
            <a:endParaRPr lang="pt-BR" altLang="pt-BR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solidFill>
                  <a:srgbClr val="FF0000"/>
                </a:solidFill>
              </a:rPr>
              <a:t>Art. 20: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25/30 de tempo de contribuição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52/55 de idade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20 anos de serviço público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5 anos no cargo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Pedágio de 100%.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</p:txBody>
      </p:sp>
      <p:pic>
        <p:nvPicPr>
          <p:cNvPr id="24592" name="Graphic 24591" descr="Impressão digital">
            <a:extLst>
              <a:ext uri="{FF2B5EF4-FFF2-40B4-BE49-F238E27FC236}">
                <a16:creationId xmlns:a16="http://schemas.microsoft.com/office/drawing/2014/main" id="{3960DD9C-CF26-D764-F5C4-B5DE5EE5D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1" name="Rectangle 24600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30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4400" b="1" u="sng"/>
            </a:br>
            <a:endParaRPr lang="pt-BR" sz="4400"/>
          </a:p>
        </p:txBody>
      </p:sp>
      <p:cxnSp>
        <p:nvCxnSpPr>
          <p:cNvPr id="24588" name="Straight Connector 2458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>
                <a:solidFill>
                  <a:srgbClr val="FF0000"/>
                </a:solidFill>
              </a:rPr>
              <a:t>Na aposentadoria de magistério do art. 20</a:t>
            </a:r>
            <a:r>
              <a:rPr lang="pt-BR" altLang="pt-BR" sz="1800" b="1" dirty="0"/>
              <a:t>, os servidores que tenham ingressado em cargo público de provimento efetivo até a data de 31.12.2003, poderão se aposentar com paridade e integralidade de proventos (observados os critérios de relativização).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Os servidores ingressantes nas demais datas (de 01.01.2004 a 04.02.2013; e de 04.02.2013 em diante) PODERÃO SE APOSENTAR COM 100% DA MÉDIA ARITMÉTICA, não se submetendo à regra de 60% + 2%.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O teto do INSS se aplica somente para aqueles que ingressaram a partir de 04.02.2013 ou que tenham migrado para o RPC/FUNPRESP e, nesse caso, se submetem também ao cálculo da alíquota de 60% + 2%.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25346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07" name="Rectangle 2460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078" y="516836"/>
            <a:ext cx="5618922" cy="196023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1100" b="1" u="sng" dirty="0">
                <a:solidFill>
                  <a:srgbClr val="7B6059"/>
                </a:solidFill>
              </a:rPr>
            </a:br>
            <a:br>
              <a:rPr lang="pt-BR" sz="3100" b="1" u="sng" dirty="0">
                <a:solidFill>
                  <a:srgbClr val="7B6059"/>
                </a:solidFill>
              </a:rPr>
            </a:br>
            <a:r>
              <a:rPr lang="pt-BR" sz="3100" b="1" dirty="0">
                <a:solidFill>
                  <a:srgbClr val="7B6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100" b="1" u="sng" dirty="0">
                <a:solidFill>
                  <a:srgbClr val="7B6059"/>
                </a:solidFill>
              </a:rPr>
            </a:br>
            <a:endParaRPr lang="pt-BR" sz="3100" dirty="0">
              <a:solidFill>
                <a:srgbClr val="7B6059"/>
              </a:solidFill>
            </a:endParaRPr>
          </a:p>
        </p:txBody>
      </p:sp>
      <p:cxnSp>
        <p:nvCxnSpPr>
          <p:cNvPr id="24609" name="Straight Connector 2460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92371" y="2790855"/>
            <a:ext cx="5951972" cy="3311766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ESPECIAIS TRANSITÓRIAS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>
                <a:solidFill>
                  <a:srgbClr val="FF0000"/>
                </a:solidFill>
              </a:rPr>
              <a:t>Magistério (cargo federal de professor:</a:t>
            </a:r>
            <a:r>
              <a:rPr lang="pt-BR" altLang="pt-BR" sz="1800" b="1" dirty="0"/>
              <a:t> </a:t>
            </a:r>
            <a:r>
              <a:rPr lang="pt-BR" sz="1800" b="1" i="0" dirty="0">
                <a:effectLst/>
              </a:rPr>
              <a:t>magistério na educação infantil e no ensino fundamental e médio):</a:t>
            </a: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>
                <a:solidFill>
                  <a:srgbClr val="FF0000"/>
                </a:solidFill>
              </a:rPr>
              <a:t>Art. 10, § 2º, inciso III: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25 anos de efetivo exercício no magistério na educação infantil e no ensino fundamental e médio);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57/60 de idade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10 anos de serviço público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5 anos no cargo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Cálculo: média aritmética de 100% e alíquota de 60% + 2%.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200" dirty="0"/>
          </a:p>
        </p:txBody>
      </p:sp>
      <p:pic>
        <p:nvPicPr>
          <p:cNvPr id="24603" name="Picture 24602" descr="Lápis laranja destacando-se entre vários lápis pretos">
            <a:extLst>
              <a:ext uri="{FF2B5EF4-FFF2-40B4-BE49-F238E27FC236}">
                <a16:creationId xmlns:a16="http://schemas.microsoft.com/office/drawing/2014/main" id="{625B494E-119A-9801-325E-E56B33515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35"/>
          <a:stretch/>
        </p:blipFill>
        <p:spPr>
          <a:xfrm>
            <a:off x="6707621" y="370115"/>
            <a:ext cx="5097694" cy="55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4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5" name="Rectangle 24594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3321" y="560858"/>
            <a:ext cx="5127171" cy="145075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br>
              <a:rPr lang="pt-BR" sz="2800" b="1" u="sng" dirty="0"/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2800" b="1" u="sng" dirty="0"/>
            </a:br>
            <a:endParaRPr lang="pt-BR" sz="2800" dirty="0"/>
          </a:p>
        </p:txBody>
      </p:sp>
      <p:pic>
        <p:nvPicPr>
          <p:cNvPr id="24592" name="Graphic 24591" descr="Engrenagens">
            <a:extLst>
              <a:ext uri="{FF2B5EF4-FFF2-40B4-BE49-F238E27FC236}">
                <a16:creationId xmlns:a16="http://schemas.microsoft.com/office/drawing/2014/main" id="{FFBBBE42-0C85-3848-89F0-07067D57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3" y="1469573"/>
            <a:ext cx="4423280" cy="4423280"/>
          </a:xfrm>
          <a:prstGeom prst="rect">
            <a:avLst/>
          </a:prstGeom>
        </p:spPr>
      </p:pic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865913" y="2449286"/>
            <a:ext cx="7064829" cy="395151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/>
              <a:t>REGRAS ESPECIAIS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Tempo Especial – </a:t>
            </a:r>
            <a:r>
              <a:rPr lang="pt-BR" altLang="pt-BR" sz="1800" b="1" dirty="0">
                <a:solidFill>
                  <a:srgbClr val="FF0000"/>
                </a:solidFill>
              </a:rPr>
              <a:t>REGRA DE TRANSIÇÃO (art. 21)</a:t>
            </a:r>
            <a:r>
              <a:rPr lang="pt-BR" altLang="pt-BR" sz="1800" b="1" dirty="0"/>
              <a:t>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dirty="0"/>
              <a:t>86 (oitenta e seis) pontos e 25 (vinte e cinco) anos de efetiva exposição.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dirty="0"/>
              <a:t>20 anos de serviço público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dirty="0"/>
              <a:t>5 anos no cargo efetivo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dirty="0"/>
              <a:t>Cálculo: média aritmética de 100% e alíquota de 60% + 2%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Tempo Especial – </a:t>
            </a:r>
            <a:r>
              <a:rPr lang="pt-BR" altLang="pt-BR" sz="1800" b="1" dirty="0">
                <a:solidFill>
                  <a:srgbClr val="FF0000"/>
                </a:solidFill>
              </a:rPr>
              <a:t>REGRA TRANSITÓRIA (art. 10, §2º, inciso II)</a:t>
            </a:r>
            <a:r>
              <a:rPr lang="pt-BR" altLang="pt-BR" sz="1800" b="1" dirty="0"/>
              <a:t>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i="0" dirty="0">
                <a:effectLst/>
              </a:rPr>
              <a:t>60 anos de idade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i="0" dirty="0">
                <a:effectLst/>
              </a:rPr>
              <a:t>25 anos de efetiva exposição e contribuição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sz="1800" b="1" i="0" dirty="0">
                <a:effectLst/>
              </a:rPr>
              <a:t> 10 anos de serviço público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i="0" dirty="0">
                <a:effectLst/>
              </a:rPr>
              <a:t>5 anos no cargo efetivo em que for concedida a aposentadoria;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Cálculo: média aritmética de 100% e alíquota de 60% + 2%.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sz="1800" b="1" i="0" dirty="0">
              <a:effectLst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</p:txBody>
      </p:sp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1" name="Rectangle 24600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9987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06" name="Rectangle 24605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8" name="Rectangle 24607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br>
              <a:rPr lang="pt-BR" sz="2800" b="1" u="sng" dirty="0"/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2800" b="1" u="sng" dirty="0"/>
            </a:br>
            <a:endParaRPr lang="pt-BR" sz="2800" dirty="0"/>
          </a:p>
        </p:txBody>
      </p:sp>
      <p:cxnSp>
        <p:nvCxnSpPr>
          <p:cNvPr id="24610" name="Straight Connector 2460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400" b="1" dirty="0"/>
              <a:t>REGRAS ESPECIAIS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Tempo Especial: </a:t>
            </a:r>
            <a:r>
              <a:rPr lang="pt-BR" altLang="pt-BR" sz="1800" b="1" dirty="0">
                <a:solidFill>
                  <a:srgbClr val="FF0000"/>
                </a:solidFill>
              </a:rPr>
              <a:t>possibilidade de conversão de tempo especial em comum que seja anterior à EC 103/2019 </a:t>
            </a:r>
            <a:r>
              <a:rPr lang="pt-BR" altLang="pt-BR" sz="1800" b="1" dirty="0">
                <a:solidFill>
                  <a:schemeClr val="tx1"/>
                </a:solidFill>
              </a:rPr>
              <a:t>(MI 4204 e </a:t>
            </a:r>
            <a:r>
              <a:rPr lang="pt-BR" sz="1800" b="1" i="0" dirty="0">
                <a:solidFill>
                  <a:schemeClr val="tx1"/>
                </a:solidFill>
                <a:effectLst/>
              </a:rPr>
              <a:t>Recurso Extraordinário 1014286</a:t>
            </a:r>
            <a:r>
              <a:rPr lang="pt-BR" altLang="pt-BR" sz="1800" b="1" dirty="0">
                <a:solidFill>
                  <a:schemeClr val="tx1"/>
                </a:solidFill>
              </a:rPr>
              <a:t>.)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sz="1800" b="1" i="0" dirty="0">
              <a:effectLst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dirty="0"/>
              <a:t>Jurisprudência do STF: MI 880, Súmula Vinculante 33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sz="1800" b="1" i="0" dirty="0">
              <a:effectLst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Aplicam-se ao servidor público, no que couber, as regras do regime geral da previdência social sobre aposentadoria especial de que trata o artigo 40, § 4º, inciso III da Constituição Federal, até a edição de lei complementar específica.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sz="1800" dirty="0">
              <a:latin typeface="Open sans" panose="020B0606030504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800" b="1" dirty="0">
                <a:hlinkClick r:id="rId2"/>
              </a:rPr>
              <a:t>https://portal.stf.jus.br/jurisprudencia/sumariosumulas.asp?base=26&amp;sumula=1941</a:t>
            </a:r>
            <a:endParaRPr lang="pt-BR" sz="18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230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2" name="Picture 24602" descr="Tabela periódica de elementos">
            <a:extLst>
              <a:ext uri="{FF2B5EF4-FFF2-40B4-BE49-F238E27FC236}">
                <a16:creationId xmlns:a16="http://schemas.microsoft.com/office/drawing/2014/main" id="{7D42A8AD-C111-5DED-AC0F-D56B386C4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453" b="19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4613" name="Straight Connector 24606">
            <a:extLst>
              <a:ext uri="{FF2B5EF4-FFF2-40B4-BE49-F238E27FC236}">
                <a16:creationId xmlns:a16="http://schemas.microsoft.com/office/drawing/2014/main" id="{22E0153F-9015-419B-A6CF-89D70D5A9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r>
              <a:rPr lang="pt-BR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endParaRPr lang="pt-BR" sz="3100" dirty="0">
              <a:solidFill>
                <a:schemeClr val="tx1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solidFill>
                  <a:schemeClr val="tx1"/>
                </a:solidFill>
              </a:rPr>
              <a:t>REGRAS ESPECIAIS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solidFill>
                  <a:srgbClr val="FF0000"/>
                </a:solidFill>
              </a:rPr>
              <a:t>Pessoa com deficiência (art. 22):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LEI COMPLEMENTAR 142/2013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10 anos de serviço público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5 anos no cargo efetivo</a:t>
            </a:r>
          </a:p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- aos 25 (vinte e cinco) anos de tempo de contribuição, se homem, e 20 (vinte) anos, se mulher, no caso de segurado com deficiência grave;</a:t>
            </a:r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 - aos 29 (vinte e nove) anos de tempo de contribuição, se homem, e 24 (vinte e quatro) anos, se mulher, no caso de segurado com deficiência moderada;</a:t>
            </a:r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III - aos 33 (trinta e três) anos de tempo de contribuição, se homem, e 28 (vinte e oito) anos, se mulher, no caso de segurado com deficiência leve; ou</a:t>
            </a:r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 - aos 60 (sessenta) anos de idade, se homem, e 55 (cinquenta e cinco) anos de idade, se mulher, independentemente do grau de deficiência, desde que cumprido tempo mínimo de contribuição de 15 (quinze) anos e comprovada a existência de deficiência durante igual período. </a:t>
            </a:r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24614" name="Rectangle 24608">
            <a:extLst>
              <a:ext uri="{FF2B5EF4-FFF2-40B4-BE49-F238E27FC236}">
                <a16:creationId xmlns:a16="http://schemas.microsoft.com/office/drawing/2014/main" id="{19C0D743-B1D4-4E51-9DA7-C7D5DFB3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9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1" name="Rectangle 24610">
            <a:extLst>
              <a:ext uri="{FF2B5EF4-FFF2-40B4-BE49-F238E27FC236}">
                <a16:creationId xmlns:a16="http://schemas.microsoft.com/office/drawing/2014/main" id="{9C79E85A-4471-4765-8CC6-CC72735E6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BC8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973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2" name="Picture 24602" descr="Tabela periódica de elementos">
            <a:extLst>
              <a:ext uri="{FF2B5EF4-FFF2-40B4-BE49-F238E27FC236}">
                <a16:creationId xmlns:a16="http://schemas.microsoft.com/office/drawing/2014/main" id="{7D42A8AD-C111-5DED-AC0F-D56B386C4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453" b="19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4613" name="Straight Connector 24606">
            <a:extLst>
              <a:ext uri="{FF2B5EF4-FFF2-40B4-BE49-F238E27FC236}">
                <a16:creationId xmlns:a16="http://schemas.microsoft.com/office/drawing/2014/main" id="{22E0153F-9015-419B-A6CF-89D70D5A9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br>
              <a:rPr lang="pt-BR" sz="1200" b="1" u="sng" dirty="0">
                <a:solidFill>
                  <a:schemeClr val="tx1"/>
                </a:solidFill>
              </a:rPr>
            </a:br>
            <a:r>
              <a:rPr lang="pt-BR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endParaRPr lang="pt-BR" sz="3100" dirty="0">
              <a:solidFill>
                <a:schemeClr val="tx1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solidFill>
                  <a:schemeClr val="tx1"/>
                </a:solidFill>
              </a:rPr>
              <a:t>REGRAS ESPECIAIS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>
                <a:solidFill>
                  <a:srgbClr val="FF0000"/>
                </a:solidFill>
              </a:rPr>
              <a:t>Pessoa com deficiência (art. 22):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CÁLCULO:</a:t>
            </a:r>
          </a:p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- 100% (cem por cento), no caso da aposentadoria de tempo de contribuição</a:t>
            </a:r>
          </a:p>
          <a:p>
            <a:pPr algn="just"/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- 70% (setenta por cento) mais 1% (um por cento) do salário de benefício por grupo de 12 (doze) contribuições mensais até o máximo de 30% (trinta por cento), no caso de aposentadoria por idade. </a:t>
            </a:r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b="0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24614" name="Rectangle 24608">
            <a:extLst>
              <a:ext uri="{FF2B5EF4-FFF2-40B4-BE49-F238E27FC236}">
                <a16:creationId xmlns:a16="http://schemas.microsoft.com/office/drawing/2014/main" id="{19C0D743-B1D4-4E51-9DA7-C7D5DFB38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9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1" name="Rectangle 24610">
            <a:extLst>
              <a:ext uri="{FF2B5EF4-FFF2-40B4-BE49-F238E27FC236}">
                <a16:creationId xmlns:a16="http://schemas.microsoft.com/office/drawing/2014/main" id="{9C79E85A-4471-4765-8CC6-CC72735E6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BC8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4400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B4A9C98-BBB7-457D-82EC-730BE059F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54332"/>
              </p:ext>
            </p:extLst>
          </p:nvPr>
        </p:nvGraphicFramePr>
        <p:xfrm>
          <a:off x="0" y="598078"/>
          <a:ext cx="12191999" cy="7216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6209">
                  <a:extLst>
                    <a:ext uri="{9D8B030D-6E8A-4147-A177-3AD203B41FA5}">
                      <a16:colId xmlns:a16="http://schemas.microsoft.com/office/drawing/2014/main" val="2916531559"/>
                    </a:ext>
                  </a:extLst>
                </a:gridCol>
                <a:gridCol w="4223426">
                  <a:extLst>
                    <a:ext uri="{9D8B030D-6E8A-4147-A177-3AD203B41FA5}">
                      <a16:colId xmlns:a16="http://schemas.microsoft.com/office/drawing/2014/main" val="3999364223"/>
                    </a:ext>
                  </a:extLst>
                </a:gridCol>
                <a:gridCol w="5172364">
                  <a:extLst>
                    <a:ext uri="{9D8B030D-6E8A-4147-A177-3AD203B41FA5}">
                      <a16:colId xmlns:a16="http://schemas.microsoft.com/office/drawing/2014/main" val="969796632"/>
                    </a:ext>
                  </a:extLst>
                </a:gridCol>
              </a:tblGrid>
              <a:tr h="2183082">
                <a:tc>
                  <a:txBody>
                    <a:bodyPr/>
                    <a:lstStyle/>
                    <a:p>
                      <a:pPr algn="ctr"/>
                      <a:r>
                        <a:rPr lang="pt-BR" sz="2000" b="1" u="sng" dirty="0">
                          <a:solidFill>
                            <a:srgbClr val="FF0000"/>
                          </a:solidFill>
                        </a:rPr>
                        <a:t>TEXTO ORIGINAL DA CF/88</a:t>
                      </a:r>
                    </a:p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/>
                        <a:t>30/35 ANOS DE SERVIÇO</a:t>
                      </a:r>
                    </a:p>
                    <a:p>
                      <a:pPr algn="ctr"/>
                      <a:r>
                        <a:rPr lang="pt-BR" sz="2000" b="1" dirty="0"/>
                        <a:t>PROVENTOS: Integralidade – última remuneração</a:t>
                      </a:r>
                    </a:p>
                    <a:p>
                      <a:pPr algn="ctr"/>
                      <a:r>
                        <a:rPr lang="pt-BR" sz="2000" b="1" dirty="0"/>
                        <a:t>REAJUSTE: Paridade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u="sng" dirty="0">
                          <a:solidFill>
                            <a:srgbClr val="FF0000"/>
                          </a:solidFill>
                        </a:rPr>
                        <a:t>TEXTO DA CF PÓS EC 20/1998</a:t>
                      </a:r>
                    </a:p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/>
                        <a:t>55/60 ANOS DE IDADE</a:t>
                      </a:r>
                    </a:p>
                    <a:p>
                      <a:pPr algn="ctr"/>
                      <a:r>
                        <a:rPr lang="pt-BR" sz="2000" b="1" dirty="0"/>
                        <a:t>30/35 ANOS DE CONTRIBUIÇÃO</a:t>
                      </a:r>
                    </a:p>
                    <a:p>
                      <a:pPr algn="ctr"/>
                      <a:r>
                        <a:rPr lang="pt-BR" sz="2000" b="1" dirty="0"/>
                        <a:t>10 ANOS DE SERVIÇO PÚBLICO</a:t>
                      </a:r>
                    </a:p>
                    <a:p>
                      <a:pPr algn="ctr"/>
                      <a:r>
                        <a:rPr lang="pt-BR" sz="2000" b="1" dirty="0"/>
                        <a:t>5 ANOS NO CARGO</a:t>
                      </a:r>
                    </a:p>
                    <a:p>
                      <a:pPr algn="ctr"/>
                      <a:r>
                        <a:rPr lang="pt-BR" sz="2000" b="1" dirty="0"/>
                        <a:t>PROVENTOS: Integralidade – última remuneração</a:t>
                      </a:r>
                    </a:p>
                    <a:p>
                      <a:pPr algn="ctr"/>
                      <a:r>
                        <a:rPr lang="pt-BR" sz="2000" b="1" dirty="0"/>
                        <a:t>REAJUSTE: Paridade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u="sng" dirty="0">
                          <a:solidFill>
                            <a:srgbClr val="FF0000"/>
                          </a:solidFill>
                        </a:rPr>
                        <a:t>TEXTO DA CF PÓS EC 41/2003</a:t>
                      </a:r>
                    </a:p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/>
                        <a:t>55/60 ANOS DE IDADE</a:t>
                      </a:r>
                    </a:p>
                    <a:p>
                      <a:pPr algn="ctr"/>
                      <a:r>
                        <a:rPr lang="pt-BR" sz="2000" b="1" dirty="0"/>
                        <a:t>30/35 ANOS DE CONTRIBUIÇÃO</a:t>
                      </a:r>
                    </a:p>
                    <a:p>
                      <a:pPr algn="ctr"/>
                      <a:r>
                        <a:rPr lang="pt-BR" sz="2000" b="1" dirty="0"/>
                        <a:t>10 ANOS DE SERVIÇO PÚBLICO</a:t>
                      </a:r>
                    </a:p>
                    <a:p>
                      <a:pPr algn="ctr"/>
                      <a:r>
                        <a:rPr lang="pt-BR" sz="2000" b="1" dirty="0"/>
                        <a:t>5 ANOS NO CARGO</a:t>
                      </a:r>
                    </a:p>
                    <a:p>
                      <a:pPr algn="ctr"/>
                      <a:r>
                        <a:rPr lang="pt-BR" sz="2000" b="1" dirty="0"/>
                        <a:t>PROVENTOS: média aritmética das 80% maiores contribuições</a:t>
                      </a:r>
                    </a:p>
                    <a:p>
                      <a:pPr algn="ctr"/>
                      <a:r>
                        <a:rPr lang="pt-BR" sz="2000" b="1" dirty="0"/>
                        <a:t>REAJUSTE: Valor real - lei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>
                    <a:solidFill>
                      <a:srgbClr val="FFF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63967"/>
                  </a:ext>
                </a:extLst>
              </a:tr>
              <a:tr h="4076840"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u="sng" dirty="0">
                          <a:solidFill>
                            <a:srgbClr val="FF0000"/>
                          </a:solidFill>
                        </a:rPr>
                        <a:t>REGRA DE TRANSIÇÃO DA EC 20/98</a:t>
                      </a:r>
                    </a:p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/>
                        <a:t>48/53 ANOS DE IDADE</a:t>
                      </a:r>
                    </a:p>
                    <a:p>
                      <a:pPr algn="ctr"/>
                      <a:r>
                        <a:rPr lang="pt-BR" sz="2000" b="1" dirty="0"/>
                        <a:t>30/35 ANOS DE CONTRIBUIÇÃO</a:t>
                      </a:r>
                    </a:p>
                    <a:p>
                      <a:pPr algn="ctr"/>
                      <a:r>
                        <a:rPr lang="pt-BR" sz="2000" b="1" dirty="0"/>
                        <a:t>5 ANOS NO CARGO</a:t>
                      </a:r>
                    </a:p>
                    <a:p>
                      <a:pPr algn="ctr"/>
                      <a:r>
                        <a:rPr lang="pt-BR" sz="2000" b="1" dirty="0"/>
                        <a:t>Pedágio de 20%</a:t>
                      </a:r>
                    </a:p>
                    <a:p>
                      <a:pPr algn="ctr"/>
                      <a:r>
                        <a:rPr lang="pt-BR" sz="2000" b="1" dirty="0"/>
                        <a:t>PROVENTOS: Integralidade – última remuneração</a:t>
                      </a:r>
                    </a:p>
                    <a:p>
                      <a:pPr algn="ctr"/>
                      <a:r>
                        <a:rPr lang="pt-BR" sz="2000" b="1" dirty="0"/>
                        <a:t>REAJUSTE: Paridade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u="sng" dirty="0">
                          <a:solidFill>
                            <a:srgbClr val="FF0000"/>
                          </a:solidFill>
                        </a:rPr>
                        <a:t>REGRAS DE TRANSIÇÃO DA EC 41/2003</a:t>
                      </a:r>
                    </a:p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55/60 ANOS DE IDADE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30/35 ANOS DE CONTRIBUIÇÃO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20 ANOS NO SERVIÇO PÚBLICO 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10 ANOS DE CARREIRA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5 ANOS NO CARGO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PROVENTOS: Integralidade – última remuneração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REAJUSTE: Paridade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>
                    <a:solidFill>
                      <a:srgbClr val="FFF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8403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C7DAEAE-60C4-4296-8D41-3363DB4CE903}"/>
              </a:ext>
            </a:extLst>
          </p:cNvPr>
          <p:cNvSpPr txBox="1"/>
          <p:nvPr/>
        </p:nvSpPr>
        <p:spPr>
          <a:xfrm>
            <a:off x="1915288" y="138140"/>
            <a:ext cx="17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16/12/1998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5BAC9D-F98C-4CF2-A2A2-276695C8AF13}"/>
              </a:ext>
            </a:extLst>
          </p:cNvPr>
          <p:cNvSpPr txBox="1"/>
          <p:nvPr/>
        </p:nvSpPr>
        <p:spPr>
          <a:xfrm>
            <a:off x="6198878" y="138139"/>
            <a:ext cx="17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31/12/2003</a:t>
            </a:r>
          </a:p>
        </p:txBody>
      </p:sp>
    </p:spTree>
    <p:extLst>
      <p:ext uri="{BB962C8B-B14F-4D97-AF65-F5344CB8AC3E}">
        <p14:creationId xmlns:p14="http://schemas.microsoft.com/office/powerpoint/2010/main" val="291622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br>
              <a:rPr lang="pt-BR" sz="3200" b="1" u="sng" dirty="0">
                <a:solidFill>
                  <a:schemeClr val="accent2"/>
                </a:solidFill>
              </a:rPr>
            </a:br>
            <a:r>
              <a:rPr 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200" b="1" u="sng" dirty="0">
                <a:solidFill>
                  <a:schemeClr val="accent2"/>
                </a:solidFill>
              </a:rPr>
            </a:br>
            <a:endParaRPr lang="pt-BR" sz="3200" dirty="0">
              <a:solidFill>
                <a:schemeClr val="accent2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259952" y="2023962"/>
            <a:ext cx="7481967" cy="4547435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PENSÃO POR MORTE </a:t>
            </a:r>
            <a:r>
              <a:rPr lang="pt-BR" altLang="pt-BR" b="1" dirty="0">
                <a:solidFill>
                  <a:srgbClr val="FF0000"/>
                </a:solidFill>
              </a:rPr>
              <a:t>(art. 23)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dirty="0"/>
              <a:t>Aplicável ao servidor público, no caso de </a:t>
            </a:r>
            <a:r>
              <a:rPr lang="pt-BR" altLang="pt-BR" b="1" dirty="0"/>
              <a:t>morte ocorrida após a Reforma da Previdência ser aprovada</a:t>
            </a:r>
            <a:r>
              <a:rPr lang="pt-BR" altLang="pt-BR" dirty="0"/>
              <a:t>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dirty="0"/>
              <a:t>COTA FAMILIAR DE 50% + 10% PARA CADA BENEFICIÁRIO, incidente sobre: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dirty="0"/>
              <a:t>- óbito do aposentado: valor da aposentadoria;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dirty="0"/>
              <a:t>- óbito do servidor/trabalhador não-aposentado: cota incide sobre o valor hipotético da aposentadoria por incapacidade permanente</a:t>
            </a:r>
            <a:r>
              <a:rPr lang="pt-BR" altLang="pt-BR" b="1" dirty="0"/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900" dirty="0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8" name="Rectangle 24587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253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3" name="Rectangle 24592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br>
              <a:rPr lang="pt-BR" sz="1200" b="1" u="sng" dirty="0"/>
            </a:b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1200" b="1" u="sng" dirty="0"/>
            </a:br>
            <a:endParaRPr lang="pt-BR" sz="1200" dirty="0"/>
          </a:p>
        </p:txBody>
      </p:sp>
      <p:cxnSp>
        <p:nvCxnSpPr>
          <p:cNvPr id="24595" name="Straight Connector 24594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b="1" dirty="0"/>
              <a:t>PENSÃO POR MORTE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dirty="0"/>
              <a:t>Requisitos legais:</a:t>
            </a:r>
            <a:endParaRPr lang="pt-BR" altLang="pt-BR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o casamento ou união estável tiver ocorrido há menos de </a:t>
            </a:r>
            <a:r>
              <a:rPr lang="pt-B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anos de duração</a:t>
            </a: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 cônjuge sobrevivente receberá a pensão por apenas 4 meses;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o servidor que falecer contribuiu por um tempo </a:t>
            </a:r>
            <a:r>
              <a:rPr lang="pt-B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inferior a 18 meses,</a:t>
            </a:r>
            <a:r>
              <a:rPr lang="pt-B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o cônjuge sobrevivente também receberá por apenas 4 meses.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dirty="0"/>
          </a:p>
        </p:txBody>
      </p:sp>
      <p:sp>
        <p:nvSpPr>
          <p:cNvPr id="24597" name="Rectangle 24596">
            <a:extLst>
              <a:ext uri="{FF2B5EF4-FFF2-40B4-BE49-F238E27FC236}">
                <a16:creationId xmlns:a16="http://schemas.microsoft.com/office/drawing/2014/main" id="{29765C2F-E3D0-4261-9A4A-F97B2C609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6638892E-C2A5-4DB9-B4D3-22B4DA4B3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44E0686-6630-82CC-6357-695120F21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59533"/>
              </p:ext>
            </p:extLst>
          </p:nvPr>
        </p:nvGraphicFramePr>
        <p:xfrm>
          <a:off x="633999" y="1193282"/>
          <a:ext cx="4001315" cy="4208006"/>
        </p:xfrm>
        <a:graphic>
          <a:graphicData uri="http://schemas.openxmlformats.org/drawingml/2006/table">
            <a:tbl>
              <a:tblPr firstRow="1" firstCol="1" bandRow="1"/>
              <a:tblGrid>
                <a:gridCol w="1901728">
                  <a:extLst>
                    <a:ext uri="{9D8B030D-6E8A-4147-A177-3AD203B41FA5}">
                      <a16:colId xmlns:a16="http://schemas.microsoft.com/office/drawing/2014/main" val="1222487511"/>
                    </a:ext>
                  </a:extLst>
                </a:gridCol>
                <a:gridCol w="2099587">
                  <a:extLst>
                    <a:ext uri="{9D8B030D-6E8A-4147-A177-3AD203B41FA5}">
                      <a16:colId xmlns:a16="http://schemas.microsoft.com/office/drawing/2014/main" val="1252978979"/>
                    </a:ext>
                  </a:extLst>
                </a:gridCol>
              </a:tblGrid>
              <a:tr h="104169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Idade do cônjuge na data do óbito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Duração máxima da pensão por morte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21271"/>
                  </a:ext>
                </a:extLst>
              </a:tr>
              <a:tr h="52771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Menos de 22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245042"/>
                  </a:ext>
                </a:extLst>
              </a:tr>
              <a:tr h="52771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 22 e 27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anos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600924"/>
                  </a:ext>
                </a:extLst>
              </a:tr>
              <a:tr h="52771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 28 e 30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99745"/>
                  </a:ext>
                </a:extLst>
              </a:tr>
              <a:tr h="52771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 31 e 41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252927"/>
                  </a:ext>
                </a:extLst>
              </a:tr>
              <a:tr h="52771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 42 e 44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44875"/>
                  </a:ext>
                </a:extLst>
              </a:tr>
              <a:tr h="52771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partir de 45 anos</a:t>
                      </a:r>
                      <a:endParaRPr lang="pt-BR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</a:pPr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Vitalício</a:t>
                      </a:r>
                      <a:endParaRPr lang="pt-BR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164" marR="109164" marT="109164" marB="1091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9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40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24589" descr="Mesa com estetoscópio e teclado de computador">
            <a:extLst>
              <a:ext uri="{FF2B5EF4-FFF2-40B4-BE49-F238E27FC236}">
                <a16:creationId xmlns:a16="http://schemas.microsoft.com/office/drawing/2014/main" id="{B3F840FD-55C6-34F4-CB83-06B9B20BD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92" r="240" b="-1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24594" name="Rectangle 24593">
            <a:extLst>
              <a:ext uri="{FF2B5EF4-FFF2-40B4-BE49-F238E27FC236}">
                <a16:creationId xmlns:a16="http://schemas.microsoft.com/office/drawing/2014/main" id="{4D9C48B3-6057-4FA3-BFE1-E277D0635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br>
              <a:rPr lang="pt-BR" sz="2800" b="1" u="sng" dirty="0">
                <a:solidFill>
                  <a:srgbClr val="FFFFFF"/>
                </a:solidFill>
              </a:rPr>
            </a:br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2800" b="1" u="sng" dirty="0">
                <a:solidFill>
                  <a:srgbClr val="FFFFFF"/>
                </a:solidFill>
              </a:rPr>
            </a:b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24596" name="Rectangle 24595">
            <a:extLst>
              <a:ext uri="{FF2B5EF4-FFF2-40B4-BE49-F238E27FC236}">
                <a16:creationId xmlns:a16="http://schemas.microsoft.com/office/drawing/2014/main" id="{928BFF5C-9619-41D1-9F73-F5B9D6C6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>
                <a:solidFill>
                  <a:srgbClr val="FFFFFF"/>
                </a:solidFill>
              </a:rPr>
              <a:t>APOSENTADORIA POR INCAPACIDADE PERMANENTE </a:t>
            </a:r>
            <a:r>
              <a:rPr lang="pt-BR" altLang="pt-BR" sz="1800" b="1" dirty="0">
                <a:solidFill>
                  <a:srgbClr val="FF0000"/>
                </a:solidFill>
              </a:rPr>
              <a:t>(art. 10, inciso II)</a:t>
            </a:r>
            <a:r>
              <a:rPr lang="pt-BR" altLang="pt-BR" sz="1800" dirty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dirty="0">
                <a:solidFill>
                  <a:srgbClr val="FFFFFF"/>
                </a:solidFill>
              </a:rPr>
              <a:t>o segurado precisa estar em condição de </a:t>
            </a:r>
            <a:r>
              <a:rPr lang="pt-BR" altLang="pt-BR" sz="1800" dirty="0" err="1">
                <a:solidFill>
                  <a:srgbClr val="FFFFFF"/>
                </a:solidFill>
              </a:rPr>
              <a:t>insusceptibilidade</a:t>
            </a:r>
            <a:r>
              <a:rPr lang="pt-BR" altLang="pt-BR" sz="1800" dirty="0">
                <a:solidFill>
                  <a:srgbClr val="FFFFFF"/>
                </a:solidFill>
              </a:rPr>
              <a:t> de readaptação – verificação periódica de sua capacidade laboral.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dirty="0">
                <a:solidFill>
                  <a:srgbClr val="FFFFFF"/>
                </a:solidFill>
              </a:rPr>
              <a:t>O valor do benefício será de 60% + 2% para cada ano além do mínimo de 20 anos. Se o servidor/segurado tiver menos de 20 anos de contribuição, será aplicado o percentual de 60% sobre a sua média, exceto se a incapacidade decorrer de acidente de trabalho, doença profissional ou doença do trabalho, quando se aplicará 100% sobre a média.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7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369" y="605896"/>
            <a:ext cx="3611709" cy="564620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200" b="1" u="sng" dirty="0">
                <a:solidFill>
                  <a:srgbClr val="FFFFFF"/>
                </a:solidFill>
              </a:rPr>
            </a:b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DA PREVIDÊNCIA BOLSONARO-GUEDES – EC 103/19</a:t>
            </a:r>
            <a:br>
              <a:rPr lang="pt-BR" sz="3200" b="1" u="sng" dirty="0">
                <a:solidFill>
                  <a:srgbClr val="FFFFFF"/>
                </a:solidFill>
              </a:rPr>
            </a:b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24588" name="Rectangle 2458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742016" y="605895"/>
            <a:ext cx="7362898" cy="6067047"/>
          </a:xfrm>
        </p:spPr>
        <p:txBody>
          <a:bodyPr anchor="ctr"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600" b="1" dirty="0"/>
              <a:t>REGRA DE CUMULAÇÃO DE BENEFÍCIOS: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pt-BR" altLang="pt-BR" sz="2600" b="1" dirty="0"/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600" b="1" dirty="0"/>
              <a:t>Permitida a cumulação de: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2600" b="1" dirty="0"/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600" b="1" dirty="0"/>
              <a:t>- Pensão por morte + Pensão por morte, em regimes distintos;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2600" b="1" dirty="0"/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600" b="1" dirty="0"/>
              <a:t>- Pensão por morte + Aposentadoria, em regimes distintos;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2600" b="1" dirty="0"/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2600" b="1" dirty="0"/>
              <a:t>- Pensões de militares com aposentadoria de outros regimes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endParaRPr lang="pt-BR" sz="2600" b="1" dirty="0"/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600" b="1" dirty="0"/>
              <a:t>Em qualquer hipótese, receba o maior benefício + um percentual sobre o segundo benefício: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600" b="1" dirty="0"/>
              <a:t>60% do valor que exceder 1 </a:t>
            </a:r>
            <a:r>
              <a:rPr lang="pt-BR" sz="2600" b="1" dirty="0" err="1"/>
              <a:t>sm</a:t>
            </a:r>
            <a:r>
              <a:rPr lang="pt-BR" sz="2600" b="1" dirty="0"/>
              <a:t> ate 2 </a:t>
            </a:r>
            <a:r>
              <a:rPr lang="pt-BR" sz="2600" b="1" dirty="0" err="1"/>
              <a:t>sm</a:t>
            </a:r>
            <a:r>
              <a:rPr lang="pt-BR" sz="2600" b="1" dirty="0"/>
              <a:t>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600" b="1" dirty="0"/>
              <a:t>40% do valor que exceder 2 </a:t>
            </a:r>
            <a:r>
              <a:rPr lang="pt-BR" sz="2600" b="1" dirty="0" err="1"/>
              <a:t>sm</a:t>
            </a:r>
            <a:r>
              <a:rPr lang="pt-BR" sz="2600" b="1" dirty="0"/>
              <a:t> até 3 </a:t>
            </a:r>
            <a:r>
              <a:rPr lang="pt-BR" sz="2600" b="1" dirty="0" err="1"/>
              <a:t>sm</a:t>
            </a:r>
            <a:r>
              <a:rPr lang="pt-BR" sz="2600" b="1" dirty="0"/>
              <a:t>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600" b="1" dirty="0"/>
              <a:t>20% do valor que exceder 3 </a:t>
            </a:r>
            <a:r>
              <a:rPr lang="pt-BR" sz="2600" b="1" dirty="0" err="1"/>
              <a:t>sm</a:t>
            </a:r>
            <a:r>
              <a:rPr lang="pt-BR" sz="2600" b="1" dirty="0"/>
              <a:t> até 4 </a:t>
            </a:r>
            <a:r>
              <a:rPr lang="pt-BR" sz="2600" b="1" dirty="0" err="1"/>
              <a:t>sm</a:t>
            </a:r>
            <a:r>
              <a:rPr lang="pt-BR" sz="2600" b="1" dirty="0"/>
              <a:t>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600" b="1" dirty="0"/>
              <a:t>10% do valor que exceder 4 </a:t>
            </a:r>
            <a:r>
              <a:rPr lang="pt-BR" sz="2600" b="1" dirty="0" err="1"/>
              <a:t>sm</a:t>
            </a:r>
            <a:r>
              <a:rPr lang="pt-BR" sz="2600" b="1" dirty="0"/>
              <a:t>.</a:t>
            </a:r>
            <a:endParaRPr lang="pt-BR" sz="2600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1400" b="1" dirty="0"/>
              <a:t> </a:t>
            </a:r>
            <a:endParaRPr lang="pt-BR" altLang="pt-BR" sz="14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992992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3200" b="1" dirty="0"/>
              <a:t>Pontos relevantes.</a:t>
            </a:r>
            <a:br>
              <a:rPr lang="pt-BR" altLang="pt-BR" sz="3200" b="1" dirty="0"/>
            </a:br>
            <a:endParaRPr lang="pt-BR" sz="3200" dirty="0"/>
          </a:p>
        </p:txBody>
      </p:sp>
      <p:cxnSp>
        <p:nvCxnSpPr>
          <p:cNvPr id="24588" name="Straight Connector 2458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RELATIVIZAÇÃO DA INTEGRALIDADE NO CÁLCULO DOS PROVENTOS;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POSSIBILIDADE DE ANULAÇÃO DE APOSENTADORIA QUE JÁ TENHA SIDO CONCEDIDA, OU QUE VIER A SER CONCEDIDA, COM O CÔMPUTO DO TEMPO DE SERVIÇO SEM O RECOLHIMENTO DA RESPECTIVA CONTRIBUIÇÃO, INCLUSIVE DE TEMPO ORIUNDO DO INSS, INCLUSIVE DE PERÍODOS ANTERIORES A 1998;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PREVISÃO DE QUE A GESTÃO DOS BENEFÍCIOS DE RISCO (INCAPACIDADE/INVALIDEZ E MORTE) SEJA FEITA PELO SETOR PRIVADO (SECURITIZAÇÃO);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AUTORIZAÇÃO DE INSTITUIÇÃO, POR MEIO DE LEI, DE CONTRIBUIÇÃO EXTRAORDINÁRIA PARA O EQUACIONAMENTO DE DÉFICIT PREVIDENCIÁRIO – POR 20 ANOS.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617732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4" name="Rectangle 24583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altLang="pt-BR" sz="3200" b="1" dirty="0"/>
              <a:t>Pontos relevantes.</a:t>
            </a:r>
            <a:br>
              <a:rPr lang="pt-BR" altLang="pt-BR" sz="3200" b="1" dirty="0"/>
            </a:br>
            <a:endParaRPr lang="pt-BR" sz="3200" dirty="0"/>
          </a:p>
        </p:txBody>
      </p:sp>
      <p:cxnSp>
        <p:nvCxnSpPr>
          <p:cNvPr id="24588" name="Straight Connector 24587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DESCONSTITUCIONALIZAÇÃO DO SISTEMA DE PREVIDÊNCIA;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POSSIBILIDADE DE INSTITUIÇÃO DE UM REGIME DE CAPITALIZAÇÃO (PRIVATIZAÇÃO DO SISTEMA PREVIDENCIÁRIO) POR NOVA PEC A SER ENVIADA AO CONGRESSO;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POSSIBILIDADE DE GESTÃO DA PREVIDÊNCIA COMPLEMENTAR POR ENTIDADES ABERTAS (EMPRESAS FINANCEIRAS);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b="1" dirty="0"/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pt-BR" sz="1800" b="1" dirty="0"/>
              <a:t>=&gt; POSSIBILIDADE DE MAJORAÇÃO DE IDADE MÍNIMA POR LEI COMPLEMENTAR;</a:t>
            </a: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4193631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02240" cy="1450757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Previdência dos(as) Servidores(as) Públicos(as)</a:t>
            </a:r>
            <a:b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Imagem 3" descr="Homem de terno e gravata em frente a prateleira com livros&#10;&#10;Descrição gerada automaticamente">
            <a:extLst>
              <a:ext uri="{FF2B5EF4-FFF2-40B4-BE49-F238E27FC236}">
                <a16:creationId xmlns:a16="http://schemas.microsoft.com/office/drawing/2014/main" id="{52196212-1B26-FB25-1AF0-5D6E996C6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0" r="18991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9733" y="1845733"/>
            <a:ext cx="7388981" cy="4533295"/>
          </a:xfrm>
        </p:spPr>
        <p:txBody>
          <a:bodyPr rtlCol="0">
            <a:normAutofit fontScale="62500" lnSpcReduction="20000"/>
          </a:bodyPr>
          <a:lstStyle/>
          <a:p>
            <a:pPr marL="91440" indent="-91440" eaLnBrk="1" fontAlgn="auto" hangingPunct="1">
              <a:defRPr/>
            </a:pPr>
            <a:endParaRPr lang="pt-BR" sz="1100" b="1" dirty="0"/>
          </a:p>
          <a:p>
            <a:pPr marL="91440" indent="-91440" eaLnBrk="1" fontAlgn="auto" hangingPunct="1">
              <a:defRPr/>
            </a:pPr>
            <a:r>
              <a:rPr lang="pt-BR" sz="3200" b="1" dirty="0"/>
              <a:t>Leandro Madureira Silva</a:t>
            </a:r>
          </a:p>
          <a:p>
            <a:pPr marL="91440" indent="-91440" eaLnBrk="1" fontAlgn="auto" hangingPunct="1">
              <a:defRPr/>
            </a:pPr>
            <a:r>
              <a:rPr lang="pt-BR" sz="3200" dirty="0"/>
              <a:t>Advogado especialista em Direito Público, Previdência Social e Previdência Complementar.</a:t>
            </a:r>
          </a:p>
          <a:p>
            <a:pPr marL="91440" indent="-91440" eaLnBrk="1" fontAlgn="auto" hangingPunct="1">
              <a:defRPr/>
            </a:pPr>
            <a:r>
              <a:rPr lang="pt-BR" sz="3200" dirty="0"/>
              <a:t>Mestrando em Educação pela Faculdade de Educação da Universidade de Brasília – UnB (PPGEMP/FE)</a:t>
            </a:r>
          </a:p>
          <a:p>
            <a:pPr marL="91440" indent="-91440" eaLnBrk="1" fontAlgn="auto" hangingPunct="1">
              <a:defRPr/>
            </a:pPr>
            <a:endParaRPr lang="pt-BR" sz="3200" dirty="0"/>
          </a:p>
          <a:p>
            <a:pPr marL="91440" indent="-91440" eaLnBrk="1" fontAlgn="auto" hangingPunct="1">
              <a:defRPr/>
            </a:pPr>
            <a:r>
              <a:rPr lang="pt-BR" sz="3200" b="1" dirty="0"/>
              <a:t>Mauro Menezes &amp; Advogados</a:t>
            </a:r>
          </a:p>
          <a:p>
            <a:pPr marL="91440" indent="-91440" eaLnBrk="1" fontAlgn="auto" hangingPunct="1">
              <a:defRPr/>
            </a:pPr>
            <a:r>
              <a:rPr lang="pt-BR" sz="3200" b="1" i="1" u="sng" dirty="0"/>
              <a:t>www.mauromenezes.adv.br</a:t>
            </a:r>
          </a:p>
          <a:p>
            <a:pPr marL="91440" indent="-91440" eaLnBrk="1" fontAlgn="auto" hangingPunct="1">
              <a:defRPr/>
            </a:pPr>
            <a:r>
              <a:rPr lang="pt-BR" sz="3200" b="1" dirty="0"/>
              <a:t>Instagram: @leandromadureirasilva / @mauromenezesadvogados</a:t>
            </a:r>
          </a:p>
          <a:p>
            <a:pPr marL="91440" indent="-91440" eaLnBrk="1" fontAlgn="auto" hangingPunct="1">
              <a:defRPr/>
            </a:pPr>
            <a:r>
              <a:rPr lang="pt-BR" sz="3200" dirty="0"/>
              <a:t>(61) 98271-0346</a:t>
            </a:r>
          </a:p>
          <a:p>
            <a:pPr marL="91440" indent="-91440" eaLnBrk="1" fontAlgn="auto" hangingPunct="1">
              <a:defRPr/>
            </a:pPr>
            <a:r>
              <a:rPr lang="pt-BR" sz="3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madureira.leandro@gmail.com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leandrom@mauromenezes.adv.br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6627" name="AutoShape 2" descr="https://ci4.googleusercontent.com/proxy/Az7eCIJoVPz8BAJAfUSU1AvqrEiHpP7eztA6UbCAP5F-vIFPHrPHAGtS_imjM6VOLPQPy0RNOpwJ76DE1wZi4w=s0-d-e1-ft#http://www.aer.adv.br/ass/mauromeneze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8" name="AutoShape 4" descr="https://ci4.googleusercontent.com/proxy/Az7eCIJoVPz8BAJAfUSU1AvqrEiHpP7eztA6UbCAP5F-vIFPHrPHAGtS_imjM6VOLPQPy0RNOpwJ76DE1wZi4w=s0-d-e1-ft#http://www.aer.adv.br/ass/mauromenezes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9" name="AutoShape 6" descr="https://ci4.googleusercontent.com/proxy/Az7eCIJoVPz8BAJAfUSU1AvqrEiHpP7eztA6UbCAP5F-vIFPHrPHAGtS_imjM6VOLPQPy0RNOpwJ76DE1wZi4w=s0-d-e1-ft#http://www.aer.adv.br/ass/mauromenezes.gif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0" name="AutoShape 8" descr="https://ci4.googleusercontent.com/proxy/Az7eCIJoVPz8BAJAfUSU1AvqrEiHpP7eztA6UbCAP5F-vIFPHrPHAGtS_imjM6VOLPQPy0RNOpwJ76DE1wZi4w=s0-d-e1-ft#http://www.aer.adv.br/ass/mauromenezes.gif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B4A9C98-BBB7-457D-82EC-730BE059F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00988"/>
              </p:ext>
            </p:extLst>
          </p:nvPr>
        </p:nvGraphicFramePr>
        <p:xfrm>
          <a:off x="0" y="598078"/>
          <a:ext cx="12191999" cy="62599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6209">
                  <a:extLst>
                    <a:ext uri="{9D8B030D-6E8A-4147-A177-3AD203B41FA5}">
                      <a16:colId xmlns:a16="http://schemas.microsoft.com/office/drawing/2014/main" val="2916531559"/>
                    </a:ext>
                  </a:extLst>
                </a:gridCol>
                <a:gridCol w="4223426">
                  <a:extLst>
                    <a:ext uri="{9D8B030D-6E8A-4147-A177-3AD203B41FA5}">
                      <a16:colId xmlns:a16="http://schemas.microsoft.com/office/drawing/2014/main" val="3999364223"/>
                    </a:ext>
                  </a:extLst>
                </a:gridCol>
                <a:gridCol w="5172364">
                  <a:extLst>
                    <a:ext uri="{9D8B030D-6E8A-4147-A177-3AD203B41FA5}">
                      <a16:colId xmlns:a16="http://schemas.microsoft.com/office/drawing/2014/main" val="969796632"/>
                    </a:ext>
                  </a:extLst>
                </a:gridCol>
              </a:tblGrid>
              <a:tr h="2183082"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>
                    <a:solidFill>
                      <a:srgbClr val="FFF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63967"/>
                  </a:ext>
                </a:extLst>
              </a:tr>
              <a:tr h="4076840"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u="sng" dirty="0">
                          <a:solidFill>
                            <a:srgbClr val="FF0000"/>
                          </a:solidFill>
                        </a:rPr>
                        <a:t>REGRAS DE TRANSIÇÃO DA EC 41/2003</a:t>
                      </a:r>
                    </a:p>
                    <a:p>
                      <a:pPr algn="ctr"/>
                      <a:endParaRPr lang="pt-BR" sz="2000" b="1" dirty="0"/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48/53 ANOS DE IDADE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30/35 ANOS DE CONTRIBUIÇÃO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ANOS NO CARGO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Pedágio de 20%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PROVENTOS: média aritmética das 80% maiores contribuições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REAJUSTE: Valor real – lei</a:t>
                      </a: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Redutor de 5% por ano antecipado na idade mínima de 55/60.</a:t>
                      </a:r>
                    </a:p>
                    <a:p>
                      <a:pPr algn="ctr"/>
                      <a:endParaRPr lang="pt-BR" sz="2000" b="1" dirty="0"/>
                    </a:p>
                  </a:txBody>
                  <a:tcPr>
                    <a:solidFill>
                      <a:srgbClr val="FFF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8403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B5BAC9D-F98C-4CF2-A2A2-276695C8AF13}"/>
              </a:ext>
            </a:extLst>
          </p:cNvPr>
          <p:cNvSpPr txBox="1"/>
          <p:nvPr/>
        </p:nvSpPr>
        <p:spPr>
          <a:xfrm>
            <a:off x="6198878" y="138139"/>
            <a:ext cx="17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31/12/2003</a:t>
            </a:r>
          </a:p>
        </p:txBody>
      </p:sp>
    </p:spTree>
    <p:extLst>
      <p:ext uri="{BB962C8B-B14F-4D97-AF65-F5344CB8AC3E}">
        <p14:creationId xmlns:p14="http://schemas.microsoft.com/office/powerpoint/2010/main" val="249690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E887B5D4-2045-4B9C-96A3-4E3A5F10E9B5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u="sng" dirty="0">
                <a:solidFill>
                  <a:srgbClr val="FF0000"/>
                </a:solidFill>
              </a:rPr>
              <a:t>REGRA DE TRANSIÇÃO DA EC 47/2005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Todo servidor que tiver ingressado no serviço público até 16/12/1998, poderá se aposentar por essa regra, com </a:t>
            </a:r>
            <a:r>
              <a:rPr lang="pt-BR" sz="2000" b="1" dirty="0">
                <a:solidFill>
                  <a:srgbClr val="FF0000"/>
                </a:solidFill>
              </a:rPr>
              <a:t>integralidade e paridade</a:t>
            </a:r>
            <a:r>
              <a:rPr lang="pt-BR" sz="2000" b="1" dirty="0"/>
              <a:t>, desde que complete: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30/35 anos de contribuição</a:t>
            </a:r>
          </a:p>
          <a:p>
            <a:pPr algn="ctr"/>
            <a:r>
              <a:rPr lang="pt-BR" sz="2000" b="1" dirty="0"/>
              <a:t>55/60 anos de idade</a:t>
            </a:r>
          </a:p>
          <a:p>
            <a:pPr algn="ctr"/>
            <a:r>
              <a:rPr lang="pt-BR" sz="2000" b="1" dirty="0"/>
              <a:t>25 anos de serviço público</a:t>
            </a:r>
          </a:p>
          <a:p>
            <a:pPr algn="ctr"/>
            <a:r>
              <a:rPr lang="pt-BR" sz="2000" b="1" dirty="0"/>
              <a:t>15 anos de carreira</a:t>
            </a:r>
          </a:p>
          <a:p>
            <a:pPr algn="ctr"/>
            <a:r>
              <a:rPr lang="pt-BR" sz="2000" b="1" dirty="0"/>
              <a:t>5 anos no cargo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O servidor que possuir mais tempo de contribuição além do mínimo, poderá diminuir 1 ano da idade mínima para cada ano de contribuição a mais.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Homem:</a:t>
            </a:r>
          </a:p>
          <a:p>
            <a:pPr algn="ctr"/>
            <a:r>
              <a:rPr lang="pt-BR" sz="2000" b="1" dirty="0"/>
              <a:t>36 anos de contribuição </a:t>
            </a:r>
            <a:r>
              <a:rPr lang="pt-BR" sz="2000" b="1" dirty="0">
                <a:sym typeface="Wingdings" panose="05000000000000000000" pitchFamily="2" charset="2"/>
              </a:rPr>
              <a:t> 59 anos de idade</a:t>
            </a:r>
          </a:p>
          <a:p>
            <a:pPr algn="ctr"/>
            <a:r>
              <a:rPr lang="pt-BR" sz="2000" b="1" dirty="0">
                <a:sym typeface="Wingdings" panose="05000000000000000000" pitchFamily="2" charset="2"/>
              </a:rPr>
              <a:t>37 anos de contribuição  58 anos de idade</a:t>
            </a:r>
          </a:p>
          <a:p>
            <a:pPr algn="ctr"/>
            <a:endParaRPr lang="pt-BR" sz="2000" b="1" dirty="0">
              <a:sym typeface="Wingdings" panose="05000000000000000000" pitchFamily="2" charset="2"/>
            </a:endParaRPr>
          </a:p>
          <a:p>
            <a:pPr algn="ctr"/>
            <a:r>
              <a:rPr lang="pt-BR" sz="2000" b="1" dirty="0">
                <a:sym typeface="Wingdings" panose="05000000000000000000" pitchFamily="2" charset="2"/>
              </a:rPr>
              <a:t>Mulher:</a:t>
            </a:r>
          </a:p>
          <a:p>
            <a:pPr algn="ctr"/>
            <a:r>
              <a:rPr lang="pt-BR" sz="2000" b="1" dirty="0">
                <a:sym typeface="Wingdings" panose="05000000000000000000" pitchFamily="2" charset="2"/>
              </a:rPr>
              <a:t>31 anos de contribuição  54 anos de idade</a:t>
            </a:r>
          </a:p>
          <a:p>
            <a:pPr algn="ctr"/>
            <a:r>
              <a:rPr lang="pt-BR" sz="2000" b="1" dirty="0">
                <a:sym typeface="Wingdings" panose="05000000000000000000" pitchFamily="2" charset="2"/>
              </a:rPr>
              <a:t>32 anos de contribuição  53 anos de idade</a:t>
            </a:r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6416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36" y="495300"/>
            <a:ext cx="12125463" cy="1241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Previdência Complementar dos Servidores Públicos</a:t>
            </a:r>
            <a:b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530087" y="1540359"/>
            <a:ext cx="11088826" cy="478631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A previdência dos servidores públicos: sistema de </a:t>
            </a:r>
            <a:r>
              <a:rPr lang="pt-BR" altLang="pt-BR" sz="2300" b="1" dirty="0"/>
              <a:t>recompensa</a:t>
            </a:r>
            <a:r>
              <a:rPr lang="pt-BR" altLang="pt-BR" sz="2300" dirty="0"/>
              <a:t> </a:t>
            </a:r>
            <a:r>
              <a:rPr lang="pt-BR" altLang="pt-BR" sz="2300" i="1" dirty="0"/>
              <a:t>versus</a:t>
            </a:r>
            <a:r>
              <a:rPr lang="pt-BR" altLang="pt-BR" sz="2300" dirty="0"/>
              <a:t> sistema de </a:t>
            </a:r>
            <a:r>
              <a:rPr lang="pt-BR" altLang="pt-BR" sz="2300" b="1" dirty="0"/>
              <a:t>contribuição;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</a:t>
            </a:r>
            <a:r>
              <a:rPr lang="pt-BR" altLang="pt-BR" sz="2300" b="1" dirty="0"/>
              <a:t>Aproximação do RPPS ao RGPS</a:t>
            </a:r>
            <a:r>
              <a:rPr lang="pt-BR" altLang="pt-BR" sz="2300" dirty="0"/>
              <a:t> – possibilidade de achatamento das aposentadorias;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Possibilidade de </a:t>
            </a:r>
            <a:r>
              <a:rPr lang="pt-BR" altLang="pt-BR" sz="2300" b="1" dirty="0"/>
              <a:t>instituição da Previdência Complementar</a:t>
            </a:r>
            <a:r>
              <a:rPr lang="pt-BR" altLang="pt-BR" sz="2300" dirty="0"/>
              <a:t>: prevista desde 1998, passa a existir na esfera federal em 2012 (Lei 12.618/2012);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Entidades Fechadas de Previdência Complementar: FUNPRESP-EXE (alberga os servidores do Poder Executivo Federal e do Poder Legislativo Federal) e FUNPRESP-JUD (alberga os servidores do Poder Judiciário Federal e os membros do Ministério Público Federal) – data de ingresso em cargo público efetivo: 04/02/2013 para o FUNPRESP-EXE e 10/2013 para o FUNPRESP-JUD.</a:t>
            </a:r>
            <a:endParaRPr lang="pt-BR" altLang="pt-BR" sz="2300" i="1" dirty="0"/>
          </a:p>
        </p:txBody>
      </p:sp>
    </p:spTree>
    <p:extLst>
      <p:ext uri="{BB962C8B-B14F-4D97-AF65-F5344CB8AC3E}">
        <p14:creationId xmlns:p14="http://schemas.microsoft.com/office/powerpoint/2010/main" val="298185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2" name="Rectangle 4104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3" name="Rectangle 4104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4" name="Rectangle 4104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5" name="Rectangle 4104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1" name="Rectangle 4105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B6D3353-2027-200A-8AD2-A5222CC51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28" y="905933"/>
            <a:ext cx="6440547" cy="5039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12" name="Rectangle 410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1100" b="1" u="sng" dirty="0"/>
            </a:br>
            <a:br>
              <a:rPr lang="pt-BR" sz="2200" b="1" u="sng" dirty="0"/>
            </a:br>
            <a:br>
              <a:rPr lang="pt-BR" sz="4400" b="1" u="sng" dirty="0"/>
            </a:br>
            <a:r>
              <a:rPr lang="pt-BR" sz="4400" b="1" dirty="0"/>
              <a:t>Composição da carteira em 2023</a:t>
            </a:r>
            <a:br>
              <a:rPr lang="pt-BR" sz="2200" b="1" dirty="0"/>
            </a:br>
            <a:br>
              <a:rPr lang="pt-BR" sz="2200" b="1" u="sng" dirty="0"/>
            </a:br>
            <a:endParaRPr lang="pt-BR" sz="2200" dirty="0"/>
          </a:p>
        </p:txBody>
      </p:sp>
      <p:cxnSp>
        <p:nvCxnSpPr>
          <p:cNvPr id="41014" name="Straight Connector 41013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Texto, Carta&#10;&#10;Descrição gerada automaticamente">
            <a:extLst>
              <a:ext uri="{FF2B5EF4-FFF2-40B4-BE49-F238E27FC236}">
                <a16:creationId xmlns:a16="http://schemas.microsoft.com/office/drawing/2014/main" id="{0AD35256-3D87-F8BF-A030-0540C2430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" r="-1" b="23591"/>
          <a:stretch/>
        </p:blipFill>
        <p:spPr>
          <a:xfrm>
            <a:off x="4075043" y="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95300"/>
            <a:ext cx="12191999" cy="1241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4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Previdência Complementar dos Servidores Públicos</a:t>
            </a:r>
            <a:endParaRPr lang="pt-BR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410816" y="1566863"/>
            <a:ext cx="11463131" cy="45942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</a:t>
            </a:r>
            <a:r>
              <a:rPr lang="pt-BR" altLang="pt-BR" sz="2300" b="1" dirty="0"/>
              <a:t>MP 676/2015 </a:t>
            </a:r>
            <a:r>
              <a:rPr lang="pt-BR" altLang="pt-BR" sz="2300" dirty="0"/>
              <a:t>(texto enviado à Presidência):  tornou </a:t>
            </a:r>
            <a:r>
              <a:rPr lang="pt-BR" altLang="pt-BR" sz="2300" b="1" u="sng" dirty="0"/>
              <a:t>automática a adesão do servidor</a:t>
            </a:r>
            <a:r>
              <a:rPr lang="pt-BR" altLang="pt-BR" sz="2300" dirty="0"/>
              <a:t> ao contrato de previdência complementar desde a data de exercício – convertida na Lei 13.183/2015 – </a:t>
            </a:r>
            <a:r>
              <a:rPr lang="pt-BR" altLang="pt-BR" sz="2300" b="1" dirty="0"/>
              <a:t>ADI 5502 </a:t>
            </a:r>
            <a:r>
              <a:rPr lang="pt-BR" altLang="pt-BR" sz="2300" dirty="0"/>
              <a:t>– PGR é pela inconstitucionalidade;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Se o servidor </a:t>
            </a:r>
            <a:r>
              <a:rPr lang="pt-BR" altLang="pt-BR" sz="2300" b="1" dirty="0"/>
              <a:t>desejar deixar de fazer parte</a:t>
            </a:r>
            <a:r>
              <a:rPr lang="pt-BR" altLang="pt-BR" sz="2300" dirty="0"/>
              <a:t>, pode cancelar a sua inscrição sem prejuízo das contribuições vertidas à entidade (FUNPRESP) se o fizer no prazo de até 90 dias (podendo a entidade realizar o pagamento em até 60 dias, corrigido monetariamente);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300" dirty="0"/>
              <a:t>- Problemas: </a:t>
            </a:r>
            <a:r>
              <a:rPr lang="pt-BR" altLang="pt-BR" sz="2300" b="1" dirty="0"/>
              <a:t>contrato facultativo, sistema opcional </a:t>
            </a:r>
            <a:r>
              <a:rPr lang="pt-BR" altLang="pt-BR" sz="2300" dirty="0"/>
              <a:t>=&gt; necessidade de se aumentar o número de servidores aderentes ao Funpresp.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pt-BR" altLang="pt-BR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</TotalTime>
  <Words>4307</Words>
  <Application>Microsoft Office PowerPoint</Application>
  <PresentationFormat>Widescreen</PresentationFormat>
  <Paragraphs>439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Open sans</vt:lpstr>
      <vt:lpstr>Times New Roman</vt:lpstr>
      <vt:lpstr>Wingdings</vt:lpstr>
      <vt:lpstr>Retrospectiva</vt:lpstr>
      <vt:lpstr>        </vt:lpstr>
      <vt:lpstr>Tópicos que serão abordados:</vt:lpstr>
      <vt:lpstr>Apresentação do PowerPoint</vt:lpstr>
      <vt:lpstr>Apresentação do PowerPoint</vt:lpstr>
      <vt:lpstr>Apresentação do PowerPoint</vt:lpstr>
      <vt:lpstr>                            Previdência Complementar dos Servidores Públicos </vt:lpstr>
      <vt:lpstr>Apresentação do PowerPoint</vt:lpstr>
      <vt:lpstr>                            Composição da carteira em 2023  </vt:lpstr>
      <vt:lpstr>                            Previdência Complementar dos Servidores Públicos</vt:lpstr>
      <vt:lpstr>                            Previdência Complementar dos Servidores Públicos </vt:lpstr>
      <vt:lpstr>                            Previdência Complementar dos Servidores Públicos </vt:lpstr>
      <vt:lpstr>                            REFORMA DA PREVIDÊNCIA BOLSONARO-GUEDES – EC 103/19 </vt:lpstr>
      <vt:lpstr>                            REFORMA DA PREVIDÊNCIA BOLSONARO-GUEDES – EC 103/19 </vt:lpstr>
      <vt:lpstr>                           REFORMA DA PREVIDÊNCIA BOLSONARO-GUEDES – EC 103/19 </vt:lpstr>
      <vt:lpstr>REFORMA DA PREVIDÊNCIA BOLSONARO-GUEDES – EC 103/19 </vt:lpstr>
      <vt:lpstr>     REFORMA DA PREVIDÊNCIA BOLSONARO-GUEDES – EC 103/19 </vt:lpstr>
      <vt:lpstr>                            REFORMA DA PREVIDÊNCIA BOLSONARO-GUEDES – EC 103/19 </vt:lpstr>
      <vt:lpstr>                            REFORMA DA PREVIDÊNCIA BOLSONARO-GUEDES – EC 103/19 </vt:lpstr>
      <vt:lpstr>REFORMA DA PREVIDÊNCIA BOLSONARO-GUEDES – EC 103/19 </vt:lpstr>
      <vt:lpstr>                            REFORMA DA PREVIDÊNCIA BOLSONARO-GUEDES – EC 103/19 </vt:lpstr>
      <vt:lpstr>                            REFORMA DA PREVIDÊNCIA BOLSONARO-GUEDES – EC 103/19 </vt:lpstr>
      <vt:lpstr>                            REFORMA DA PREVIDÊNCIA BOLSONARO-GUEDES – EC 103/19 </vt:lpstr>
      <vt:lpstr>                            REFORMA DA PREVIDÊNCIA BOLSONARO-GUEDES – EC 103/19 </vt:lpstr>
      <vt:lpstr>REFORMA DA PREVIDÊNCIA BOLSONARO-GUEDES – EC 103/19 </vt:lpstr>
      <vt:lpstr>                            REFORMA DA PREVIDÊNCIA BOLSONARO-GUEDES – EC 103/19 </vt:lpstr>
      <vt:lpstr>                            REFORMA DA PREVIDÊNCIA BOLSONARO-GUEDES – EC 103/19 </vt:lpstr>
      <vt:lpstr> REFORMA DA PREVIDÊNCIA BOLSONARO-GUEDES – EC 103/19 </vt:lpstr>
      <vt:lpstr>                             REFORMA DA PREVIDÊNCIA BOLSONARO-GUEDES – EC 103/19</vt:lpstr>
      <vt:lpstr>                             REFORMA DA PREVIDÊNCIA BOLSONARO-GUEDES – EC 103/19</vt:lpstr>
      <vt:lpstr>                            REFORMA DA PREVIDÊNCIA BOLSONARO-GUEDES – EC 103/19 </vt:lpstr>
      <vt:lpstr>                            REFORMA DA PREVIDÊNCIA BOLSONARO-GUEDES – EC 103/19 </vt:lpstr>
      <vt:lpstr>                            REFORMA DA PREVIDÊNCIA BOLSONARO-GUEDES – EC 103/19 </vt:lpstr>
      <vt:lpstr> REFORMA DA PREVIDÊNCIA BOLSONARO-GUEDES – EC 103/19 </vt:lpstr>
      <vt:lpstr>Pontos relevantes. </vt:lpstr>
      <vt:lpstr>Pontos relevantes. </vt:lpstr>
      <vt:lpstr>Previdência dos(as) Servidores(as) Públicos(as)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Leandro Madureira</dc:creator>
  <cp:lastModifiedBy>Leandro Madureira Silva</cp:lastModifiedBy>
  <cp:revision>79</cp:revision>
  <dcterms:created xsi:type="dcterms:W3CDTF">2019-12-09T02:41:29Z</dcterms:created>
  <dcterms:modified xsi:type="dcterms:W3CDTF">2023-05-27T11:38:38Z</dcterms:modified>
</cp:coreProperties>
</file>